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Inter"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0" d="100"/>
          <a:sy n="80" d="100"/>
        </p:scale>
        <p:origin x="139"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svg>
</file>

<file path=ppt/media/image7.svg>
</file>

<file path=ppt/media/image8.sv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0081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sv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708309"/>
            <a:ext cx="7556421" cy="2232779"/>
          </a:xfrm>
          <a:prstGeom prst="rect">
            <a:avLst/>
          </a:prstGeom>
          <a:noFill/>
          <a:ln/>
        </p:spPr>
        <p:txBody>
          <a:bodyPr wrap="squar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AB-Vision-Trader: RL-Based Stock Trading Using Deep Q-Learning (DQN)</a:t>
            </a:r>
            <a:endParaRPr lang="en-US" sz="4650" dirty="0"/>
          </a:p>
        </p:txBody>
      </p:sp>
      <p:sp>
        <p:nvSpPr>
          <p:cNvPr id="4" name="Text 1"/>
          <p:cNvSpPr/>
          <p:nvPr/>
        </p:nvSpPr>
        <p:spPr>
          <a:xfrm>
            <a:off x="793790" y="4031813"/>
            <a:ext cx="7556421" cy="1786295"/>
          </a:xfrm>
          <a:prstGeom prst="rect">
            <a:avLst/>
          </a:prstGeom>
          <a:noFill/>
          <a:ln/>
        </p:spPr>
        <p:txBody>
          <a:bodyPr wrap="square" lIns="0" tIns="0" rIns="0" bIns="0" rtlCol="0" anchor="t"/>
          <a:lstStyle/>
          <a:p>
            <a:pPr marL="0" indent="0" algn="l">
              <a:lnSpc>
                <a:spcPts val="4650"/>
              </a:lnSpc>
              <a:buNone/>
            </a:pPr>
            <a:r>
              <a:rPr lang="en-US" sz="3750" b="1" dirty="0">
                <a:solidFill>
                  <a:srgbClr val="000000"/>
                </a:solidFill>
                <a:latin typeface="Petrona Bold" pitchFamily="34" charset="0"/>
                <a:ea typeface="Petrona Bold" pitchFamily="34" charset="-122"/>
                <a:cs typeface="Petrona Bold" pitchFamily="34" charset="-120"/>
              </a:rPr>
              <a:t>An Adaptive, Full-Stack Reinforcement Learning Trading Framework</a:t>
            </a:r>
            <a:endParaRPr lang="en-US" sz="3750" dirty="0"/>
          </a:p>
        </p:txBody>
      </p:sp>
      <p:sp>
        <p:nvSpPr>
          <p:cNvPr id="5" name="Text 2"/>
          <p:cNvSpPr/>
          <p:nvPr/>
        </p:nvSpPr>
        <p:spPr>
          <a:xfrm>
            <a:off x="793790" y="6158270"/>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Team: Aryan, Ayush, Ayushmaan, Bhavishya</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789152"/>
            <a:ext cx="7482483"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Limitations &amp; Future Scope</a:t>
            </a:r>
            <a:endParaRPr lang="en-US" sz="4650" dirty="0"/>
          </a:p>
        </p:txBody>
      </p:sp>
      <p:sp>
        <p:nvSpPr>
          <p:cNvPr id="3" name="Text 1"/>
          <p:cNvSpPr/>
          <p:nvPr/>
        </p:nvSpPr>
        <p:spPr>
          <a:xfrm>
            <a:off x="793790" y="3100388"/>
            <a:ext cx="3572470" cy="446603"/>
          </a:xfrm>
          <a:prstGeom prst="rect">
            <a:avLst/>
          </a:prstGeom>
          <a:noFill/>
          <a:ln/>
        </p:spPr>
        <p:txBody>
          <a:bodyPr wrap="none" lIns="0" tIns="0" rIns="0" bIns="0" rtlCol="0" anchor="t"/>
          <a:lstStyle/>
          <a:p>
            <a:pPr marL="0" indent="0" algn="l">
              <a:lnSpc>
                <a:spcPts val="3500"/>
              </a:lnSpc>
              <a:buNone/>
            </a:pPr>
            <a:r>
              <a:rPr lang="en-US" sz="2800" b="1" dirty="0">
                <a:solidFill>
                  <a:srgbClr val="007EBD"/>
                </a:solidFill>
                <a:latin typeface="Petrona Bold" pitchFamily="34" charset="0"/>
                <a:ea typeface="Petrona Bold" pitchFamily="34" charset="-122"/>
                <a:cs typeface="Petrona Bold" pitchFamily="34" charset="-120"/>
              </a:rPr>
              <a:t>Current Limitations</a:t>
            </a:r>
            <a:endParaRPr lang="en-US" sz="2800" dirty="0"/>
          </a:p>
        </p:txBody>
      </p:sp>
      <p:sp>
        <p:nvSpPr>
          <p:cNvPr id="4" name="Text 2"/>
          <p:cNvSpPr/>
          <p:nvPr/>
        </p:nvSpPr>
        <p:spPr>
          <a:xfrm>
            <a:off x="793790" y="377380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No Double/Dueling DQN</a:t>
            </a:r>
            <a:endParaRPr lang="en-US" sz="1750" dirty="0"/>
          </a:p>
        </p:txBody>
      </p:sp>
      <p:sp>
        <p:nvSpPr>
          <p:cNvPr id="5" name="Text 3"/>
          <p:cNvSpPr/>
          <p:nvPr/>
        </p:nvSpPr>
        <p:spPr>
          <a:xfrm>
            <a:off x="793790" y="421600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No PER or slippage modeling</a:t>
            </a:r>
            <a:endParaRPr lang="en-US" sz="1750" dirty="0"/>
          </a:p>
        </p:txBody>
      </p:sp>
      <p:sp>
        <p:nvSpPr>
          <p:cNvPr id="6" name="Text 4"/>
          <p:cNvSpPr/>
          <p:nvPr/>
        </p:nvSpPr>
        <p:spPr>
          <a:xfrm>
            <a:off x="793790" y="465820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Limited reproducibility (no fixed seeds)</a:t>
            </a:r>
            <a:endParaRPr lang="en-US" sz="1750" dirty="0"/>
          </a:p>
        </p:txBody>
      </p:sp>
      <p:sp>
        <p:nvSpPr>
          <p:cNvPr id="7" name="Text 5"/>
          <p:cNvSpPr/>
          <p:nvPr/>
        </p:nvSpPr>
        <p:spPr>
          <a:xfrm>
            <a:off x="7599521" y="3100388"/>
            <a:ext cx="3620453" cy="446603"/>
          </a:xfrm>
          <a:prstGeom prst="rect">
            <a:avLst/>
          </a:prstGeom>
          <a:noFill/>
          <a:ln/>
        </p:spPr>
        <p:txBody>
          <a:bodyPr wrap="none" lIns="0" tIns="0" rIns="0" bIns="0" rtlCol="0" anchor="t"/>
          <a:lstStyle/>
          <a:p>
            <a:pPr marL="0" indent="0" algn="l">
              <a:lnSpc>
                <a:spcPts val="3500"/>
              </a:lnSpc>
              <a:buNone/>
            </a:pPr>
            <a:r>
              <a:rPr lang="en-US" sz="2800" b="1" dirty="0">
                <a:solidFill>
                  <a:srgbClr val="007EBD"/>
                </a:solidFill>
                <a:latin typeface="Petrona Bold" pitchFamily="34" charset="0"/>
                <a:ea typeface="Petrona Bold" pitchFamily="34" charset="-122"/>
                <a:cs typeface="Petrona Bold" pitchFamily="34" charset="-120"/>
              </a:rPr>
              <a:t>Future Enhancements</a:t>
            </a:r>
            <a:endParaRPr lang="en-US" sz="2800" dirty="0"/>
          </a:p>
        </p:txBody>
      </p:sp>
      <p:sp>
        <p:nvSpPr>
          <p:cNvPr id="8" name="Text 6"/>
          <p:cNvSpPr/>
          <p:nvPr/>
        </p:nvSpPr>
        <p:spPr>
          <a:xfrm>
            <a:off x="7599521" y="3773805"/>
            <a:ext cx="6244709"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Inter" pitchFamily="34" charset="0"/>
                <a:ea typeface="Inter" pitchFamily="34" charset="-122"/>
                <a:cs typeface="Inter" pitchFamily="34" charset="-120"/>
              </a:rPr>
              <a:t>Future:</a:t>
            </a:r>
            <a:r>
              <a:rPr lang="en-US" sz="1750" dirty="0">
                <a:solidFill>
                  <a:srgbClr val="272525"/>
                </a:solidFill>
                <a:latin typeface="Inter" pitchFamily="34" charset="0"/>
                <a:ea typeface="Inter" pitchFamily="34" charset="-122"/>
                <a:cs typeface="Inter" pitchFamily="34" charset="-120"/>
              </a:rPr>
              <a:t> checkpointing, advanced DQN, leverage, shorting, visualization tools</a:t>
            </a:r>
            <a:endParaRPr lang="en-US" sz="1750" dirty="0"/>
          </a:p>
        </p:txBody>
      </p:sp>
      <p:sp>
        <p:nvSpPr>
          <p:cNvPr id="9" name="Shape 7"/>
          <p:cNvSpPr/>
          <p:nvPr/>
        </p:nvSpPr>
        <p:spPr>
          <a:xfrm>
            <a:off x="793790" y="5468931"/>
            <a:ext cx="13042821" cy="35957"/>
          </a:xfrm>
          <a:prstGeom prst="rect">
            <a:avLst/>
          </a:prstGeom>
          <a:solidFill>
            <a:srgbClr val="272525">
              <a:alpha val="50000"/>
            </a:srgbClr>
          </a:solidFill>
          <a:ln/>
        </p:spPr>
      </p:sp>
      <p:sp>
        <p:nvSpPr>
          <p:cNvPr id="10" name="Text 8"/>
          <p:cNvSpPr/>
          <p:nvPr/>
        </p:nvSpPr>
        <p:spPr>
          <a:xfrm>
            <a:off x="793790" y="5845016"/>
            <a:ext cx="4763333" cy="595432"/>
          </a:xfrm>
          <a:prstGeom prst="rect">
            <a:avLst/>
          </a:prstGeom>
          <a:noFill/>
          <a:ln/>
        </p:spPr>
        <p:txBody>
          <a:bodyPr wrap="none" lIns="0" tIns="0" rIns="0" bIns="0" rtlCol="0" anchor="t"/>
          <a:lstStyle/>
          <a:p>
            <a:pPr marL="0" indent="0" algn="l">
              <a:lnSpc>
                <a:spcPts val="4650"/>
              </a:lnSpc>
              <a:buNone/>
            </a:pPr>
            <a:r>
              <a:rPr lang="en-US" sz="3750" b="1" dirty="0">
                <a:solidFill>
                  <a:srgbClr val="000000"/>
                </a:solidFill>
                <a:latin typeface="Petrona Bold" pitchFamily="34" charset="0"/>
                <a:ea typeface="Petrona Bold" pitchFamily="34" charset="-122"/>
                <a:cs typeface="Petrona Bold" pitchFamily="34" charset="-120"/>
              </a:rPr>
              <a:t>Thank You</a:t>
            </a:r>
            <a:endParaRPr lang="en-US" sz="3750" dirty="0"/>
          </a:p>
        </p:txBody>
      </p:sp>
      <p:pic>
        <p:nvPicPr>
          <p:cNvPr id="11" name="Picture 10">
            <a:extLst>
              <a:ext uri="{FF2B5EF4-FFF2-40B4-BE49-F238E27FC236}">
                <a16:creationId xmlns:a16="http://schemas.microsoft.com/office/drawing/2014/main" id="{FF8C7845-4410-B6D8-63E3-4588665051E2}"/>
              </a:ext>
            </a:extLst>
          </p:cNvPr>
          <p:cNvPicPr>
            <a:picLocks noChangeAspect="1"/>
          </p:cNvPicPr>
          <p:nvPr/>
        </p:nvPicPr>
        <p:blipFill>
          <a:blip r:embed="rId3"/>
          <a:stretch>
            <a:fillRect/>
          </a:stretch>
        </p:blipFill>
        <p:spPr>
          <a:xfrm>
            <a:off x="12563339" y="7772381"/>
            <a:ext cx="1943371" cy="38839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824151"/>
            <a:ext cx="4238506" cy="521017"/>
          </a:xfrm>
          <a:prstGeom prst="rect">
            <a:avLst/>
          </a:prstGeom>
          <a:noFill/>
          <a:ln/>
        </p:spPr>
        <p:txBody>
          <a:bodyPr wrap="none" lIns="0" tIns="0" rIns="0" bIns="0" rtlCol="0" anchor="t"/>
          <a:lstStyle/>
          <a:p>
            <a:pPr marL="0" indent="0" algn="l">
              <a:lnSpc>
                <a:spcPts val="4100"/>
              </a:lnSpc>
              <a:buNone/>
            </a:pPr>
            <a:r>
              <a:rPr lang="en-US" sz="3250" b="1" dirty="0">
                <a:solidFill>
                  <a:srgbClr val="000000"/>
                </a:solidFill>
                <a:latin typeface="Petrona Bold" pitchFamily="34" charset="0"/>
                <a:ea typeface="Petrona Bold" pitchFamily="34" charset="-122"/>
                <a:cs typeface="Petrona Bold" pitchFamily="34" charset="-120"/>
              </a:rPr>
              <a:t>Problem &amp; Motivation</a:t>
            </a:r>
            <a:endParaRPr lang="en-US" sz="3250" dirty="0"/>
          </a:p>
        </p:txBody>
      </p:sp>
      <p:sp>
        <p:nvSpPr>
          <p:cNvPr id="3" name="Text 1"/>
          <p:cNvSpPr/>
          <p:nvPr/>
        </p:nvSpPr>
        <p:spPr>
          <a:xfrm>
            <a:off x="793790" y="1408628"/>
            <a:ext cx="2500670" cy="312539"/>
          </a:xfrm>
          <a:prstGeom prst="rect">
            <a:avLst/>
          </a:prstGeom>
          <a:noFill/>
          <a:ln/>
        </p:spPr>
        <p:txBody>
          <a:bodyPr wrap="none" lIns="0" tIns="0" rIns="0" bIns="0" rtlCol="0" anchor="t"/>
          <a:lstStyle/>
          <a:p>
            <a:pPr marL="0" indent="0" algn="l">
              <a:lnSpc>
                <a:spcPts val="2450"/>
              </a:lnSpc>
              <a:buNone/>
            </a:pPr>
            <a:r>
              <a:rPr lang="en-US" sz="1950" b="1" dirty="0">
                <a:solidFill>
                  <a:srgbClr val="000000"/>
                </a:solidFill>
                <a:latin typeface="Petrona Bold" pitchFamily="34" charset="0"/>
                <a:ea typeface="Petrona Bold" pitchFamily="34" charset="-122"/>
                <a:cs typeface="Petrona Bold" pitchFamily="34" charset="-120"/>
              </a:rPr>
              <a:t>The Challenge</a:t>
            </a:r>
            <a:endParaRPr lang="en-US" sz="1950" dirty="0"/>
          </a:p>
        </p:txBody>
      </p:sp>
      <p:sp>
        <p:nvSpPr>
          <p:cNvPr id="4" name="Text 2"/>
          <p:cNvSpPr/>
          <p:nvPr/>
        </p:nvSpPr>
        <p:spPr>
          <a:xfrm>
            <a:off x="793790" y="1959293"/>
            <a:ext cx="13042821" cy="1270397"/>
          </a:xfrm>
          <a:prstGeom prst="rect">
            <a:avLst/>
          </a:prstGeom>
          <a:noFill/>
          <a:ln/>
        </p:spPr>
        <p:txBody>
          <a:bodyPr wrap="square" lIns="0" tIns="0" rIns="0" bIns="0" rtlCol="0" anchor="t"/>
          <a:lstStyle/>
          <a:p>
            <a:pPr marL="0" indent="0" algn="l">
              <a:lnSpc>
                <a:spcPts val="2000"/>
              </a:lnSpc>
              <a:buNone/>
            </a:pPr>
            <a:r>
              <a:rPr lang="en-US" sz="1250" dirty="0">
                <a:solidFill>
                  <a:srgbClr val="272525"/>
                </a:solidFill>
                <a:latin typeface="Inter" pitchFamily="34" charset="0"/>
                <a:ea typeface="Inter" pitchFamily="34" charset="-122"/>
                <a:cs typeface="Inter" pitchFamily="34" charset="-120"/>
              </a:rPr>
              <a:t>Traditional trading approaches, such as technical analysis, fundamental analysis, and even many forms of algorithmic trading, often struggle to maintain profitability when market conditions shift dramatically. Technical indicators and chart patterns, which form the bedrock of technical analysis, are derived from historical data and can become unreliable during market regime changes (e.g., from bull to bear, or from low to high volatility). Fundamental analysis, while providing long-term value insights, can be slow to react to sudden shifts in investor sentiment or macroeconomic factors. Algorithmic strategies, typically built on predefined rules, lack the inherent adaptability to learn from new market dynamics, leading to significant drawdowns or missed opportunities during unprecedented events.</a:t>
            </a:r>
            <a:endParaRPr lang="en-US" sz="1250" dirty="0"/>
          </a:p>
        </p:txBody>
      </p:sp>
      <p:pic>
        <p:nvPicPr>
          <p:cNvPr id="5" name="Image 0" descr="preencoded.png"/>
          <p:cNvPicPr>
            <a:picLocks noChangeAspect="1"/>
          </p:cNvPicPr>
          <p:nvPr/>
        </p:nvPicPr>
        <p:blipFill>
          <a:blip r:embed="rId3"/>
          <a:stretch>
            <a:fillRect/>
          </a:stretch>
        </p:blipFill>
        <p:spPr>
          <a:xfrm>
            <a:off x="2750225" y="3408283"/>
            <a:ext cx="9129951" cy="3997166"/>
          </a:xfrm>
          <a:prstGeom prst="rect">
            <a:avLst/>
          </a:prstGeom>
        </p:spPr>
      </p:pic>
      <p:sp>
        <p:nvSpPr>
          <p:cNvPr id="6" name="Text 3"/>
          <p:cNvSpPr/>
          <p:nvPr/>
        </p:nvSpPr>
        <p:spPr>
          <a:xfrm>
            <a:off x="5815062" y="5295832"/>
            <a:ext cx="1070796" cy="522677"/>
          </a:xfrm>
          <a:prstGeom prst="rect">
            <a:avLst/>
          </a:prstGeom>
          <a:noFill/>
          <a:ln/>
        </p:spPr>
        <p:txBody>
          <a:bodyPr wrap="square" lIns="0" tIns="0" rIns="0" bIns="0" rtlCol="0" anchor="t"/>
          <a:lstStyle/>
          <a:p>
            <a:pPr marL="0" indent="0" algn="ctr">
              <a:lnSpc>
                <a:spcPts val="1750"/>
              </a:lnSpc>
              <a:buNone/>
            </a:pPr>
            <a:r>
              <a:rPr lang="en-US" sz="1400" b="1" dirty="0">
                <a:solidFill>
                  <a:srgbClr val="FFFFFF"/>
                </a:solidFill>
                <a:latin typeface="Petrona Bold" pitchFamily="34" charset="0"/>
                <a:ea typeface="Petrona Bold" pitchFamily="34" charset="-122"/>
                <a:cs typeface="Petrona Bold" pitchFamily="34" charset="-120"/>
              </a:rPr>
              <a:t>Traditional Trading</a:t>
            </a:r>
            <a:endParaRPr lang="en-US" sz="1400" dirty="0"/>
          </a:p>
        </p:txBody>
      </p:sp>
      <p:sp>
        <p:nvSpPr>
          <p:cNvPr id="7" name="Text 4"/>
          <p:cNvSpPr/>
          <p:nvPr/>
        </p:nvSpPr>
        <p:spPr>
          <a:xfrm>
            <a:off x="7841610" y="5165163"/>
            <a:ext cx="1070796" cy="784015"/>
          </a:xfrm>
          <a:prstGeom prst="rect">
            <a:avLst/>
          </a:prstGeom>
          <a:noFill/>
          <a:ln/>
        </p:spPr>
        <p:txBody>
          <a:bodyPr wrap="square" lIns="0" tIns="0" rIns="0" bIns="0" rtlCol="0" anchor="t"/>
          <a:lstStyle/>
          <a:p>
            <a:pPr marL="0" indent="0" algn="ctr">
              <a:lnSpc>
                <a:spcPts val="1750"/>
              </a:lnSpc>
              <a:buNone/>
            </a:pPr>
            <a:r>
              <a:rPr lang="en-US" sz="1400" b="1" dirty="0">
                <a:solidFill>
                  <a:srgbClr val="FFFFFF"/>
                </a:solidFill>
                <a:latin typeface="Petrona Bold" pitchFamily="34" charset="0"/>
                <a:ea typeface="Petrona Bold" pitchFamily="34" charset="-122"/>
                <a:cs typeface="Petrona Bold" pitchFamily="34" charset="-120"/>
              </a:rPr>
              <a:t>Reinforcement Learning</a:t>
            </a:r>
            <a:endParaRPr lang="en-US" sz="1400" dirty="0"/>
          </a:p>
        </p:txBody>
      </p:sp>
      <p:sp>
        <p:nvSpPr>
          <p:cNvPr id="8" name="Text 5"/>
          <p:cNvSpPr/>
          <p:nvPr/>
        </p:nvSpPr>
        <p:spPr>
          <a:xfrm>
            <a:off x="9709004" y="6634742"/>
            <a:ext cx="1946902" cy="199115"/>
          </a:xfrm>
          <a:prstGeom prst="rect">
            <a:avLst/>
          </a:prstGeom>
          <a:noFill/>
          <a:ln/>
        </p:spPr>
        <p:txBody>
          <a:bodyPr wrap="none" lIns="0" tIns="0" rIns="0" bIns="0" rtlCol="0" anchor="t"/>
          <a:lstStyle/>
          <a:p>
            <a:pPr marL="0" indent="0" algn="l">
              <a:lnSpc>
                <a:spcPts val="1350"/>
              </a:lnSpc>
              <a:buNone/>
            </a:pPr>
            <a:r>
              <a:rPr lang="en-US" sz="1050" dirty="0">
                <a:solidFill>
                  <a:srgbClr val="272525"/>
                </a:solidFill>
                <a:latin typeface="Inter" pitchFamily="34" charset="0"/>
                <a:ea typeface="Inter" pitchFamily="34" charset="-122"/>
                <a:cs typeface="Inter" pitchFamily="34" charset="-120"/>
              </a:rPr>
              <a:t>Real-time decisions</a:t>
            </a:r>
            <a:endParaRPr lang="en-US" sz="1050" dirty="0"/>
          </a:p>
        </p:txBody>
      </p:sp>
      <p:pic>
        <p:nvPicPr>
          <p:cNvPr id="9"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180105" y="6611927"/>
            <a:ext cx="245160" cy="245160"/>
          </a:xfrm>
          <a:prstGeom prst="rect">
            <a:avLst/>
          </a:prstGeom>
        </p:spPr>
      </p:pic>
      <p:sp>
        <p:nvSpPr>
          <p:cNvPr id="10" name="Text 6"/>
          <p:cNvSpPr/>
          <p:nvPr/>
        </p:nvSpPr>
        <p:spPr>
          <a:xfrm>
            <a:off x="9673606" y="4258637"/>
            <a:ext cx="1991149" cy="199115"/>
          </a:xfrm>
          <a:prstGeom prst="rect">
            <a:avLst/>
          </a:prstGeom>
          <a:noFill/>
          <a:ln/>
        </p:spPr>
        <p:txBody>
          <a:bodyPr wrap="none" lIns="0" tIns="0" rIns="0" bIns="0" rtlCol="0" anchor="t"/>
          <a:lstStyle/>
          <a:p>
            <a:pPr marL="0" indent="0" algn="l">
              <a:lnSpc>
                <a:spcPts val="1350"/>
              </a:lnSpc>
              <a:buNone/>
            </a:pPr>
            <a:r>
              <a:rPr lang="en-US" sz="1050" dirty="0">
                <a:solidFill>
                  <a:srgbClr val="272525"/>
                </a:solidFill>
                <a:latin typeface="Inter" pitchFamily="34" charset="0"/>
                <a:ea typeface="Inter" pitchFamily="34" charset="-122"/>
                <a:cs typeface="Inter" pitchFamily="34" charset="-120"/>
              </a:rPr>
              <a:t>Adaptive learning</a:t>
            </a:r>
            <a:endParaRPr lang="en-US" sz="1050" dirty="0"/>
          </a:p>
        </p:txBody>
      </p:sp>
      <p:pic>
        <p:nvPicPr>
          <p:cNvPr id="11"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9185774" y="4216325"/>
            <a:ext cx="248203" cy="248202"/>
          </a:xfrm>
          <a:prstGeom prst="rect">
            <a:avLst/>
          </a:prstGeom>
        </p:spPr>
      </p:pic>
      <p:sp>
        <p:nvSpPr>
          <p:cNvPr id="12" name="Text 7"/>
          <p:cNvSpPr/>
          <p:nvPr/>
        </p:nvSpPr>
        <p:spPr>
          <a:xfrm>
            <a:off x="3089538" y="6617043"/>
            <a:ext cx="1938052" cy="199115"/>
          </a:xfrm>
          <a:prstGeom prst="rect">
            <a:avLst/>
          </a:prstGeom>
          <a:noFill/>
          <a:ln/>
        </p:spPr>
        <p:txBody>
          <a:bodyPr wrap="none" lIns="0" tIns="0" rIns="0" bIns="0" rtlCol="0" anchor="t"/>
          <a:lstStyle/>
          <a:p>
            <a:pPr marL="0" indent="0" algn="r">
              <a:lnSpc>
                <a:spcPts val="1350"/>
              </a:lnSpc>
              <a:buNone/>
            </a:pPr>
            <a:r>
              <a:rPr lang="en-US" sz="1050" dirty="0">
                <a:solidFill>
                  <a:srgbClr val="272525"/>
                </a:solidFill>
                <a:latin typeface="Inter" pitchFamily="34" charset="0"/>
                <a:ea typeface="Inter" pitchFamily="34" charset="-122"/>
                <a:cs typeface="Inter" pitchFamily="34" charset="-120"/>
              </a:rPr>
              <a:t>Lagging indicators</a:t>
            </a:r>
            <a:endParaRPr lang="en-US" sz="1050" dirty="0"/>
          </a:p>
        </p:txBody>
      </p:sp>
      <p:pic>
        <p:nvPicPr>
          <p:cNvPr id="13" name="Image 3" descr="preencoded.png"/>
          <p:cNvPicPr>
            <a:picLocks noChangeAspect="1"/>
          </p:cNvPicPr>
          <p:nvPr/>
        </p:nvPicPr>
        <p:blipFill>
          <a:blip r:embed="rId4">
            <a:extLst>
              <a:ext uri="{96DAC541-7B7A-43D3-8B79-37D633B846F1}">
                <asvg:svgBlip xmlns:asvg="http://schemas.microsoft.com/office/drawing/2016/SVG/main" r:embed="rId7"/>
              </a:ext>
            </a:extLst>
          </a:blip>
          <a:stretch>
            <a:fillRect/>
          </a:stretch>
        </p:blipFill>
        <p:spPr>
          <a:xfrm>
            <a:off x="5290726" y="6629211"/>
            <a:ext cx="245160" cy="245160"/>
          </a:xfrm>
          <a:prstGeom prst="rect">
            <a:avLst/>
          </a:prstGeom>
        </p:spPr>
      </p:pic>
      <p:sp>
        <p:nvSpPr>
          <p:cNvPr id="14" name="Text 8"/>
          <p:cNvSpPr/>
          <p:nvPr/>
        </p:nvSpPr>
        <p:spPr>
          <a:xfrm>
            <a:off x="3045290" y="4258637"/>
            <a:ext cx="1991149" cy="199115"/>
          </a:xfrm>
          <a:prstGeom prst="rect">
            <a:avLst/>
          </a:prstGeom>
          <a:noFill/>
          <a:ln/>
        </p:spPr>
        <p:txBody>
          <a:bodyPr wrap="none" lIns="0" tIns="0" rIns="0" bIns="0" rtlCol="0" anchor="t"/>
          <a:lstStyle/>
          <a:p>
            <a:pPr marL="0" indent="0" algn="r">
              <a:lnSpc>
                <a:spcPts val="1350"/>
              </a:lnSpc>
              <a:buNone/>
            </a:pPr>
            <a:r>
              <a:rPr lang="en-US" sz="1050" dirty="0">
                <a:solidFill>
                  <a:srgbClr val="272525"/>
                </a:solidFill>
                <a:latin typeface="Inter" pitchFamily="34" charset="0"/>
                <a:ea typeface="Inter" pitchFamily="34" charset="-122"/>
                <a:cs typeface="Inter" pitchFamily="34" charset="-120"/>
              </a:rPr>
              <a:t>Static rules</a:t>
            </a:r>
            <a:endParaRPr lang="en-US" sz="1050" dirty="0"/>
          </a:p>
        </p:txBody>
      </p:sp>
      <p:pic>
        <p:nvPicPr>
          <p:cNvPr id="15" name="Image 4" descr="preencoded.png"/>
          <p:cNvPicPr>
            <a:picLocks noChangeAspect="1"/>
          </p:cNvPicPr>
          <p:nvPr/>
        </p:nvPicPr>
        <p:blipFill>
          <a:blip r:embed="rId4">
            <a:extLst>
              <a:ext uri="{96DAC541-7B7A-43D3-8B79-37D633B846F1}">
                <asvg:svgBlip xmlns:asvg="http://schemas.microsoft.com/office/drawing/2016/SVG/main" r:embed="rId8"/>
              </a:ext>
            </a:extLst>
          </a:blip>
          <a:stretch>
            <a:fillRect/>
          </a:stretch>
        </p:blipFill>
        <p:spPr>
          <a:xfrm>
            <a:off x="5260444" y="4217846"/>
            <a:ext cx="245160" cy="245160"/>
          </a:xfrm>
          <a:prstGeom prst="rect">
            <a:avLst/>
          </a:prstGeom>
        </p:spPr>
      </p:pic>
      <p:pic>
        <p:nvPicPr>
          <p:cNvPr id="21" name="Picture 20">
            <a:extLst>
              <a:ext uri="{FF2B5EF4-FFF2-40B4-BE49-F238E27FC236}">
                <a16:creationId xmlns:a16="http://schemas.microsoft.com/office/drawing/2014/main" id="{344F3B08-2D43-27C4-1E6B-D3E3D361C7E1}"/>
              </a:ext>
            </a:extLst>
          </p:cNvPr>
          <p:cNvPicPr>
            <a:picLocks noChangeAspect="1"/>
          </p:cNvPicPr>
          <p:nvPr/>
        </p:nvPicPr>
        <p:blipFill>
          <a:blip r:embed="rId9"/>
          <a:stretch>
            <a:fillRect/>
          </a:stretch>
        </p:blipFill>
        <p:spPr>
          <a:xfrm>
            <a:off x="12563339" y="7772381"/>
            <a:ext cx="1943371" cy="38839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881068"/>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Objectives</a:t>
            </a:r>
            <a:endParaRPr lang="en-US" sz="4650" dirty="0"/>
          </a:p>
        </p:txBody>
      </p:sp>
      <p:sp>
        <p:nvSpPr>
          <p:cNvPr id="3" name="Shape 1"/>
          <p:cNvSpPr/>
          <p:nvPr/>
        </p:nvSpPr>
        <p:spPr>
          <a:xfrm>
            <a:off x="793790" y="3078956"/>
            <a:ext cx="4196358" cy="1702832"/>
          </a:xfrm>
          <a:prstGeom prst="roundRect">
            <a:avLst>
              <a:gd name="adj" fmla="val 5595"/>
            </a:avLst>
          </a:prstGeom>
          <a:solidFill>
            <a:srgbClr val="CCEEFF"/>
          </a:solidFill>
          <a:ln w="7620">
            <a:solidFill>
              <a:srgbClr val="B2D4E5"/>
            </a:solidFill>
            <a:prstDash val="solid"/>
          </a:ln>
        </p:spPr>
      </p:sp>
      <p:sp>
        <p:nvSpPr>
          <p:cNvPr id="4" name="Text 2"/>
          <p:cNvSpPr/>
          <p:nvPr/>
        </p:nvSpPr>
        <p:spPr>
          <a:xfrm>
            <a:off x="1028224" y="3313390"/>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Complete RL Pipeline</a:t>
            </a:r>
            <a:endParaRPr lang="en-US" sz="2300" dirty="0"/>
          </a:p>
        </p:txBody>
      </p:sp>
      <p:sp>
        <p:nvSpPr>
          <p:cNvPr id="5" name="Text 3"/>
          <p:cNvSpPr/>
          <p:nvPr/>
        </p:nvSpPr>
        <p:spPr>
          <a:xfrm>
            <a:off x="1028224" y="3821549"/>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Build a complete RL trading pipeline</a:t>
            </a:r>
            <a:endParaRPr lang="en-US" sz="1750" dirty="0"/>
          </a:p>
        </p:txBody>
      </p:sp>
      <p:sp>
        <p:nvSpPr>
          <p:cNvPr id="6" name="Shape 4"/>
          <p:cNvSpPr/>
          <p:nvPr/>
        </p:nvSpPr>
        <p:spPr>
          <a:xfrm>
            <a:off x="5216962" y="3078956"/>
            <a:ext cx="4196358" cy="1702832"/>
          </a:xfrm>
          <a:prstGeom prst="roundRect">
            <a:avLst>
              <a:gd name="adj" fmla="val 5595"/>
            </a:avLst>
          </a:prstGeom>
          <a:solidFill>
            <a:srgbClr val="CCEEFF"/>
          </a:solidFill>
          <a:ln w="7620">
            <a:solidFill>
              <a:srgbClr val="B2D4E5"/>
            </a:solidFill>
            <a:prstDash val="solid"/>
          </a:ln>
        </p:spPr>
      </p:sp>
      <p:sp>
        <p:nvSpPr>
          <p:cNvPr id="7" name="Text 5"/>
          <p:cNvSpPr/>
          <p:nvPr/>
        </p:nvSpPr>
        <p:spPr>
          <a:xfrm>
            <a:off x="5451396" y="3313390"/>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DQN Implementation</a:t>
            </a:r>
            <a:endParaRPr lang="en-US" sz="2300" dirty="0"/>
          </a:p>
        </p:txBody>
      </p:sp>
      <p:sp>
        <p:nvSpPr>
          <p:cNvPr id="8" name="Text 6"/>
          <p:cNvSpPr/>
          <p:nvPr/>
        </p:nvSpPr>
        <p:spPr>
          <a:xfrm>
            <a:off x="5451396" y="3821549"/>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Implement DQN for multi-stock trading</a:t>
            </a:r>
            <a:endParaRPr lang="en-US" sz="1750" dirty="0"/>
          </a:p>
        </p:txBody>
      </p:sp>
      <p:sp>
        <p:nvSpPr>
          <p:cNvPr id="9" name="Shape 7"/>
          <p:cNvSpPr/>
          <p:nvPr/>
        </p:nvSpPr>
        <p:spPr>
          <a:xfrm>
            <a:off x="9640133" y="3078956"/>
            <a:ext cx="4196358" cy="1702832"/>
          </a:xfrm>
          <a:prstGeom prst="roundRect">
            <a:avLst>
              <a:gd name="adj" fmla="val 5595"/>
            </a:avLst>
          </a:prstGeom>
          <a:solidFill>
            <a:srgbClr val="CCEEFF"/>
          </a:solidFill>
          <a:ln w="7620">
            <a:solidFill>
              <a:srgbClr val="B2D4E5"/>
            </a:solidFill>
            <a:prstDash val="solid"/>
          </a:ln>
        </p:spPr>
      </p:sp>
      <p:sp>
        <p:nvSpPr>
          <p:cNvPr id="10" name="Text 8"/>
          <p:cNvSpPr/>
          <p:nvPr/>
        </p:nvSpPr>
        <p:spPr>
          <a:xfrm>
            <a:off x="9874568" y="3313390"/>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Custom Environment</a:t>
            </a:r>
            <a:endParaRPr lang="en-US" sz="2300" dirty="0"/>
          </a:p>
        </p:txBody>
      </p:sp>
      <p:sp>
        <p:nvSpPr>
          <p:cNvPr id="11" name="Text 9"/>
          <p:cNvSpPr/>
          <p:nvPr/>
        </p:nvSpPr>
        <p:spPr>
          <a:xfrm>
            <a:off x="9874568" y="3821549"/>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Design custom OpenAI-style trading environment</a:t>
            </a:r>
            <a:endParaRPr lang="en-US" sz="1750" dirty="0"/>
          </a:p>
        </p:txBody>
      </p:sp>
      <p:sp>
        <p:nvSpPr>
          <p:cNvPr id="12" name="Shape 10"/>
          <p:cNvSpPr/>
          <p:nvPr/>
        </p:nvSpPr>
        <p:spPr>
          <a:xfrm>
            <a:off x="793790" y="5008602"/>
            <a:ext cx="6407944" cy="1339929"/>
          </a:xfrm>
          <a:prstGeom prst="roundRect">
            <a:avLst>
              <a:gd name="adj" fmla="val 7110"/>
            </a:avLst>
          </a:prstGeom>
          <a:solidFill>
            <a:srgbClr val="CCEEFF"/>
          </a:solidFill>
          <a:ln w="7620">
            <a:solidFill>
              <a:srgbClr val="B2D4E5"/>
            </a:solidFill>
            <a:prstDash val="solid"/>
          </a:ln>
        </p:spPr>
      </p:sp>
      <p:sp>
        <p:nvSpPr>
          <p:cNvPr id="13" name="Text 11"/>
          <p:cNvSpPr/>
          <p:nvPr/>
        </p:nvSpPr>
        <p:spPr>
          <a:xfrm>
            <a:off x="1028224" y="5243036"/>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Real Data Evaluation</a:t>
            </a:r>
            <a:endParaRPr lang="en-US" sz="2300" dirty="0"/>
          </a:p>
        </p:txBody>
      </p:sp>
      <p:sp>
        <p:nvSpPr>
          <p:cNvPr id="14" name="Text 12"/>
          <p:cNvSpPr/>
          <p:nvPr/>
        </p:nvSpPr>
        <p:spPr>
          <a:xfrm>
            <a:off x="1028224" y="5751195"/>
            <a:ext cx="5939076"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Evaluate on 5 years of real OHLCV data</a:t>
            </a:r>
            <a:endParaRPr lang="en-US" sz="1750" dirty="0"/>
          </a:p>
        </p:txBody>
      </p:sp>
      <p:sp>
        <p:nvSpPr>
          <p:cNvPr id="15" name="Shape 13"/>
          <p:cNvSpPr/>
          <p:nvPr/>
        </p:nvSpPr>
        <p:spPr>
          <a:xfrm>
            <a:off x="7428548" y="5008602"/>
            <a:ext cx="6407944" cy="1339929"/>
          </a:xfrm>
          <a:prstGeom prst="roundRect">
            <a:avLst>
              <a:gd name="adj" fmla="val 7110"/>
            </a:avLst>
          </a:prstGeom>
          <a:solidFill>
            <a:srgbClr val="CCEEFF"/>
          </a:solidFill>
          <a:ln w="7620">
            <a:solidFill>
              <a:srgbClr val="B2D4E5"/>
            </a:solidFill>
            <a:prstDash val="solid"/>
          </a:ln>
        </p:spPr>
      </p:sp>
      <p:sp>
        <p:nvSpPr>
          <p:cNvPr id="16" name="Text 14"/>
          <p:cNvSpPr/>
          <p:nvPr/>
        </p:nvSpPr>
        <p:spPr>
          <a:xfrm>
            <a:off x="7662982" y="5243036"/>
            <a:ext cx="3003113"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Full-Stack Integration</a:t>
            </a:r>
            <a:endParaRPr lang="en-US" sz="2300" dirty="0"/>
          </a:p>
        </p:txBody>
      </p:sp>
      <p:sp>
        <p:nvSpPr>
          <p:cNvPr id="17" name="Text 15"/>
          <p:cNvSpPr/>
          <p:nvPr/>
        </p:nvSpPr>
        <p:spPr>
          <a:xfrm>
            <a:off x="7662982" y="5751195"/>
            <a:ext cx="5939076"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Integrate full-stack frontend + backend</a:t>
            </a:r>
            <a:endParaRPr lang="en-US" sz="1750" dirty="0"/>
          </a:p>
        </p:txBody>
      </p:sp>
      <p:pic>
        <p:nvPicPr>
          <p:cNvPr id="18" name="Picture 17">
            <a:extLst>
              <a:ext uri="{FF2B5EF4-FFF2-40B4-BE49-F238E27FC236}">
                <a16:creationId xmlns:a16="http://schemas.microsoft.com/office/drawing/2014/main" id="{7953F347-2C2F-4E4E-DF2D-78528FBB1009}"/>
              </a:ext>
            </a:extLst>
          </p:cNvPr>
          <p:cNvPicPr>
            <a:picLocks noChangeAspect="1"/>
          </p:cNvPicPr>
          <p:nvPr/>
        </p:nvPicPr>
        <p:blipFill>
          <a:blip r:embed="rId3"/>
          <a:stretch>
            <a:fillRect/>
          </a:stretch>
        </p:blipFill>
        <p:spPr>
          <a:xfrm>
            <a:off x="12563339" y="7772381"/>
            <a:ext cx="1943371" cy="38839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634722"/>
            <a:ext cx="8407003" cy="669846"/>
          </a:xfrm>
          <a:prstGeom prst="rect">
            <a:avLst/>
          </a:prstGeom>
          <a:noFill/>
          <a:ln/>
        </p:spPr>
        <p:txBody>
          <a:bodyPr wrap="none" lIns="0" tIns="0" rIns="0" bIns="0" rtlCol="0" anchor="t"/>
          <a:lstStyle/>
          <a:p>
            <a:pPr marL="0" indent="0" algn="l">
              <a:lnSpc>
                <a:spcPts val="5250"/>
              </a:lnSpc>
              <a:buNone/>
            </a:pPr>
            <a:r>
              <a:rPr lang="en-US" sz="4200" b="1" dirty="0">
                <a:solidFill>
                  <a:srgbClr val="000000"/>
                </a:solidFill>
                <a:latin typeface="Petrona Bold" pitchFamily="34" charset="0"/>
                <a:ea typeface="Petrona Bold" pitchFamily="34" charset="-122"/>
                <a:cs typeface="Petrona Bold" pitchFamily="34" charset="-120"/>
              </a:rPr>
              <a:t>Reinforcement Learning Overview</a:t>
            </a:r>
            <a:endParaRPr lang="en-US" sz="4200" dirty="0"/>
          </a:p>
        </p:txBody>
      </p:sp>
      <p:pic>
        <p:nvPicPr>
          <p:cNvPr id="3" name="Image 0" descr="preencoded.png"/>
          <p:cNvPicPr>
            <a:picLocks noChangeAspect="1"/>
          </p:cNvPicPr>
          <p:nvPr/>
        </p:nvPicPr>
        <p:blipFill>
          <a:blip r:embed="rId3"/>
          <a:stretch>
            <a:fillRect/>
          </a:stretch>
        </p:blipFill>
        <p:spPr>
          <a:xfrm>
            <a:off x="1704380" y="1712833"/>
            <a:ext cx="11221522" cy="4399121"/>
          </a:xfrm>
          <a:prstGeom prst="rect">
            <a:avLst/>
          </a:prstGeom>
        </p:spPr>
      </p:pic>
      <p:sp>
        <p:nvSpPr>
          <p:cNvPr id="4" name="Text 1"/>
          <p:cNvSpPr/>
          <p:nvPr/>
        </p:nvSpPr>
        <p:spPr>
          <a:xfrm>
            <a:off x="1973029" y="1928575"/>
            <a:ext cx="2054196" cy="693291"/>
          </a:xfrm>
          <a:prstGeom prst="rect">
            <a:avLst/>
          </a:prstGeom>
          <a:noFill/>
          <a:ln/>
        </p:spPr>
        <p:txBody>
          <a:bodyPr wrap="square" lIns="0" tIns="0" rIns="0" bIns="0" rtlCol="0" anchor="t"/>
          <a:lstStyle/>
          <a:p>
            <a:pPr marL="0" indent="0" algn="r">
              <a:lnSpc>
                <a:spcPts val="1750"/>
              </a:lnSpc>
              <a:buNone/>
            </a:pPr>
            <a:r>
              <a:rPr lang="en-US" sz="1400" b="1" dirty="0">
                <a:solidFill>
                  <a:srgbClr val="000000"/>
                </a:solidFill>
                <a:latin typeface="Petrona Bold" pitchFamily="34" charset="0"/>
                <a:ea typeface="Petrona Bold" pitchFamily="34" charset="-122"/>
                <a:cs typeface="Petrona Bold" pitchFamily="34" charset="-120"/>
              </a:rPr>
              <a:t>State: Observe Market</a:t>
            </a:r>
            <a:endParaRPr lang="en-US" sz="1400" dirty="0"/>
          </a:p>
        </p:txBody>
      </p:sp>
      <p:sp>
        <p:nvSpPr>
          <p:cNvPr id="5" name="Text 2"/>
          <p:cNvSpPr/>
          <p:nvPr/>
        </p:nvSpPr>
        <p:spPr>
          <a:xfrm>
            <a:off x="10602852" y="1928575"/>
            <a:ext cx="2054196" cy="693291"/>
          </a:xfrm>
          <a:prstGeom prst="rect">
            <a:avLst/>
          </a:prstGeom>
          <a:noFill/>
          <a:ln/>
        </p:spPr>
        <p:txBody>
          <a:bodyPr wrap="square" lIns="0" tIns="0" rIns="0" bIns="0" rtlCol="0" anchor="t"/>
          <a:lstStyle/>
          <a:p>
            <a:pPr marL="0" indent="0" algn="l">
              <a:lnSpc>
                <a:spcPts val="1750"/>
              </a:lnSpc>
              <a:buNone/>
            </a:pPr>
            <a:r>
              <a:rPr lang="en-US" sz="1400" b="1" dirty="0">
                <a:solidFill>
                  <a:srgbClr val="000000"/>
                </a:solidFill>
                <a:latin typeface="Petrona Bold" pitchFamily="34" charset="0"/>
                <a:ea typeface="Petrona Bold" pitchFamily="34" charset="-122"/>
                <a:cs typeface="Petrona Bold" pitchFamily="34" charset="-120"/>
              </a:rPr>
              <a:t>Action: Buy / Hold / Sell</a:t>
            </a:r>
            <a:endParaRPr lang="en-US" sz="1400" dirty="0"/>
          </a:p>
        </p:txBody>
      </p:sp>
      <p:sp>
        <p:nvSpPr>
          <p:cNvPr id="6" name="Text 3"/>
          <p:cNvSpPr/>
          <p:nvPr/>
        </p:nvSpPr>
        <p:spPr>
          <a:xfrm>
            <a:off x="10602852" y="4856171"/>
            <a:ext cx="2054196" cy="1039937"/>
          </a:xfrm>
          <a:prstGeom prst="rect">
            <a:avLst/>
          </a:prstGeom>
          <a:noFill/>
          <a:ln/>
        </p:spPr>
        <p:txBody>
          <a:bodyPr wrap="square" lIns="0" tIns="0" rIns="0" bIns="0" rtlCol="0" anchor="t"/>
          <a:lstStyle/>
          <a:p>
            <a:pPr marL="0" indent="0" algn="l">
              <a:lnSpc>
                <a:spcPts val="1750"/>
              </a:lnSpc>
              <a:buNone/>
            </a:pPr>
            <a:r>
              <a:rPr lang="en-US" sz="1400" b="1" dirty="0">
                <a:solidFill>
                  <a:srgbClr val="000000"/>
                </a:solidFill>
                <a:latin typeface="Petrona Bold" pitchFamily="34" charset="0"/>
                <a:ea typeface="Petrona Bold" pitchFamily="34" charset="-122"/>
                <a:cs typeface="Petrona Bold" pitchFamily="34" charset="-120"/>
              </a:rPr>
              <a:t>Reward: Portfolio Change</a:t>
            </a:r>
            <a:endParaRPr lang="en-US" sz="1400" dirty="0"/>
          </a:p>
        </p:txBody>
      </p:sp>
      <p:sp>
        <p:nvSpPr>
          <p:cNvPr id="7" name="Text 4"/>
          <p:cNvSpPr/>
          <p:nvPr/>
        </p:nvSpPr>
        <p:spPr>
          <a:xfrm>
            <a:off x="1973029" y="5202816"/>
            <a:ext cx="2054196" cy="693291"/>
          </a:xfrm>
          <a:prstGeom prst="rect">
            <a:avLst/>
          </a:prstGeom>
          <a:noFill/>
          <a:ln/>
        </p:spPr>
        <p:txBody>
          <a:bodyPr wrap="square" lIns="0" tIns="0" rIns="0" bIns="0" rtlCol="0" anchor="t"/>
          <a:lstStyle/>
          <a:p>
            <a:pPr marL="0" indent="0" algn="r">
              <a:lnSpc>
                <a:spcPts val="1750"/>
              </a:lnSpc>
              <a:buNone/>
            </a:pPr>
            <a:r>
              <a:rPr lang="en-US" sz="1400" b="1" dirty="0">
                <a:solidFill>
                  <a:srgbClr val="000000"/>
                </a:solidFill>
                <a:latin typeface="Petrona Bold" pitchFamily="34" charset="0"/>
                <a:ea typeface="Petrona Bold" pitchFamily="34" charset="-122"/>
                <a:cs typeface="Petrona Bold" pitchFamily="34" charset="-120"/>
              </a:rPr>
              <a:t>Next State: New Market</a:t>
            </a:r>
            <a:endParaRPr lang="en-US" sz="1400" dirty="0"/>
          </a:p>
        </p:txBody>
      </p:sp>
      <p:sp>
        <p:nvSpPr>
          <p:cNvPr id="8" name="Text 5"/>
          <p:cNvSpPr/>
          <p:nvPr/>
        </p:nvSpPr>
        <p:spPr>
          <a:xfrm>
            <a:off x="793790" y="6545580"/>
            <a:ext cx="2679383" cy="334804"/>
          </a:xfrm>
          <a:prstGeom prst="rect">
            <a:avLst/>
          </a:prstGeom>
          <a:noFill/>
          <a:ln/>
        </p:spPr>
        <p:txBody>
          <a:bodyPr wrap="none" lIns="0" tIns="0" rIns="0" bIns="0" rtlCol="0" anchor="t"/>
          <a:lstStyle/>
          <a:p>
            <a:pPr marL="0" indent="0" algn="l">
              <a:lnSpc>
                <a:spcPts val="2600"/>
              </a:lnSpc>
              <a:buNone/>
            </a:pPr>
            <a:r>
              <a:rPr lang="en-US" sz="2100" b="1" dirty="0">
                <a:solidFill>
                  <a:srgbClr val="000000"/>
                </a:solidFill>
                <a:latin typeface="Petrona Bold" pitchFamily="34" charset="0"/>
                <a:ea typeface="Petrona Bold" pitchFamily="34" charset="-122"/>
                <a:cs typeface="Petrona Bold" pitchFamily="34" charset="-120"/>
              </a:rPr>
              <a:t>Goal</a:t>
            </a:r>
            <a:endParaRPr lang="en-US" sz="2100" dirty="0"/>
          </a:p>
        </p:txBody>
      </p:sp>
      <p:sp>
        <p:nvSpPr>
          <p:cNvPr id="9" name="Text 6"/>
          <p:cNvSpPr/>
          <p:nvPr/>
        </p:nvSpPr>
        <p:spPr>
          <a:xfrm>
            <a:off x="793790" y="7084457"/>
            <a:ext cx="3970496" cy="326708"/>
          </a:xfrm>
          <a:prstGeom prst="rect">
            <a:avLst/>
          </a:prstGeom>
          <a:noFill/>
          <a:ln/>
        </p:spPr>
        <p:txBody>
          <a:bodyPr wrap="non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Maximize cumulative reward</a:t>
            </a:r>
            <a:endParaRPr lang="en-US" sz="1600" dirty="0"/>
          </a:p>
        </p:txBody>
      </p:sp>
      <p:sp>
        <p:nvSpPr>
          <p:cNvPr id="10" name="Text 7"/>
          <p:cNvSpPr/>
          <p:nvPr/>
        </p:nvSpPr>
        <p:spPr>
          <a:xfrm>
            <a:off x="5269825" y="6545580"/>
            <a:ext cx="2679383" cy="334804"/>
          </a:xfrm>
          <a:prstGeom prst="rect">
            <a:avLst/>
          </a:prstGeom>
          <a:noFill/>
          <a:ln/>
        </p:spPr>
        <p:txBody>
          <a:bodyPr wrap="none" lIns="0" tIns="0" rIns="0" bIns="0" rtlCol="0" anchor="t"/>
          <a:lstStyle/>
          <a:p>
            <a:pPr marL="0" indent="0" algn="l">
              <a:lnSpc>
                <a:spcPts val="2600"/>
              </a:lnSpc>
              <a:buNone/>
            </a:pPr>
            <a:r>
              <a:rPr lang="en-US" sz="2100" b="1" dirty="0">
                <a:solidFill>
                  <a:srgbClr val="000000"/>
                </a:solidFill>
                <a:latin typeface="Petrona Bold" pitchFamily="34" charset="0"/>
                <a:ea typeface="Petrona Bold" pitchFamily="34" charset="-122"/>
                <a:cs typeface="Petrona Bold" pitchFamily="34" charset="-120"/>
              </a:rPr>
              <a:t>Why RL?</a:t>
            </a:r>
            <a:endParaRPr lang="en-US" sz="2100" dirty="0"/>
          </a:p>
        </p:txBody>
      </p:sp>
      <p:sp>
        <p:nvSpPr>
          <p:cNvPr id="11" name="Text 8"/>
          <p:cNvSpPr/>
          <p:nvPr/>
        </p:nvSpPr>
        <p:spPr>
          <a:xfrm>
            <a:off x="5269825" y="7084457"/>
            <a:ext cx="3970496" cy="326708"/>
          </a:xfrm>
          <a:prstGeom prst="rect">
            <a:avLst/>
          </a:prstGeom>
          <a:noFill/>
          <a:ln/>
        </p:spPr>
        <p:txBody>
          <a:bodyPr wrap="non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Dynamic, sequential, uncertain</a:t>
            </a:r>
            <a:endParaRPr lang="en-US" sz="1600" dirty="0"/>
          </a:p>
        </p:txBody>
      </p:sp>
      <p:sp>
        <p:nvSpPr>
          <p:cNvPr id="12" name="Text 9"/>
          <p:cNvSpPr/>
          <p:nvPr/>
        </p:nvSpPr>
        <p:spPr>
          <a:xfrm>
            <a:off x="9745861" y="6545580"/>
            <a:ext cx="2679383" cy="334804"/>
          </a:xfrm>
          <a:prstGeom prst="rect">
            <a:avLst/>
          </a:prstGeom>
          <a:noFill/>
          <a:ln/>
        </p:spPr>
        <p:txBody>
          <a:bodyPr wrap="none" lIns="0" tIns="0" rIns="0" bIns="0" rtlCol="0" anchor="t"/>
          <a:lstStyle/>
          <a:p>
            <a:pPr marL="0" indent="0" algn="l">
              <a:lnSpc>
                <a:spcPts val="2600"/>
              </a:lnSpc>
              <a:buNone/>
            </a:pPr>
            <a:r>
              <a:rPr lang="en-US" sz="2100" b="1" dirty="0">
                <a:solidFill>
                  <a:srgbClr val="000000"/>
                </a:solidFill>
                <a:latin typeface="Petrona Bold" pitchFamily="34" charset="0"/>
                <a:ea typeface="Petrona Bold" pitchFamily="34" charset="-122"/>
                <a:cs typeface="Petrona Bold" pitchFamily="34" charset="-120"/>
              </a:rPr>
              <a:t>Perfect Fit</a:t>
            </a:r>
            <a:endParaRPr lang="en-US" sz="2100" dirty="0"/>
          </a:p>
        </p:txBody>
      </p:sp>
      <p:sp>
        <p:nvSpPr>
          <p:cNvPr id="13" name="Text 10"/>
          <p:cNvSpPr/>
          <p:nvPr/>
        </p:nvSpPr>
        <p:spPr>
          <a:xfrm>
            <a:off x="9745861" y="7084457"/>
            <a:ext cx="4105870" cy="326708"/>
          </a:xfrm>
          <a:prstGeom prst="rect">
            <a:avLst/>
          </a:prstGeom>
          <a:noFill/>
          <a:ln/>
        </p:spPr>
        <p:txBody>
          <a:bodyPr wrap="non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RL suits markets perfectly</a:t>
            </a:r>
            <a:endParaRPr lang="en-US" sz="1600" dirty="0"/>
          </a:p>
        </p:txBody>
      </p:sp>
      <p:pic>
        <p:nvPicPr>
          <p:cNvPr id="14" name="Picture 13">
            <a:extLst>
              <a:ext uri="{FF2B5EF4-FFF2-40B4-BE49-F238E27FC236}">
                <a16:creationId xmlns:a16="http://schemas.microsoft.com/office/drawing/2014/main" id="{2CB21E97-A353-EE0C-CCAE-12D3E5C0F79A}"/>
              </a:ext>
            </a:extLst>
          </p:cNvPr>
          <p:cNvPicPr>
            <a:picLocks noChangeAspect="1"/>
          </p:cNvPicPr>
          <p:nvPr/>
        </p:nvPicPr>
        <p:blipFill>
          <a:blip r:embed="rId4"/>
          <a:stretch>
            <a:fillRect/>
          </a:stretch>
        </p:blipFill>
        <p:spPr>
          <a:xfrm>
            <a:off x="12563339" y="7772381"/>
            <a:ext cx="1943371" cy="38839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44604"/>
            <a:ext cx="4167902" cy="521017"/>
          </a:xfrm>
          <a:prstGeom prst="rect">
            <a:avLst/>
          </a:prstGeom>
          <a:noFill/>
          <a:ln/>
        </p:spPr>
        <p:txBody>
          <a:bodyPr wrap="none" lIns="0" tIns="0" rIns="0" bIns="0" rtlCol="0" anchor="t"/>
          <a:lstStyle/>
          <a:p>
            <a:pPr marL="0" indent="0" algn="l">
              <a:lnSpc>
                <a:spcPts val="4100"/>
              </a:lnSpc>
              <a:buNone/>
            </a:pPr>
            <a:r>
              <a:rPr lang="en-US" sz="3250" b="1" dirty="0">
                <a:solidFill>
                  <a:srgbClr val="000000"/>
                </a:solidFill>
                <a:latin typeface="Petrona Bold" pitchFamily="34" charset="0"/>
                <a:ea typeface="Petrona Bold" pitchFamily="34" charset="-122"/>
                <a:cs typeface="Petrona Bold" pitchFamily="34" charset="-120"/>
              </a:rPr>
              <a:t>Why DQN?</a:t>
            </a:r>
            <a:endParaRPr lang="en-US" sz="3250" dirty="0"/>
          </a:p>
        </p:txBody>
      </p:sp>
      <p:sp>
        <p:nvSpPr>
          <p:cNvPr id="4" name="Shape 1"/>
          <p:cNvSpPr/>
          <p:nvPr/>
        </p:nvSpPr>
        <p:spPr>
          <a:xfrm>
            <a:off x="6280190" y="1641872"/>
            <a:ext cx="7556421" cy="1188125"/>
          </a:xfrm>
          <a:prstGeom prst="roundRect">
            <a:avLst>
              <a:gd name="adj" fmla="val 9235"/>
            </a:avLst>
          </a:prstGeom>
          <a:solidFill>
            <a:srgbClr val="FFFFFF">
              <a:alpha val="95000"/>
            </a:srgbClr>
          </a:solidFill>
          <a:ln/>
        </p:spPr>
      </p:sp>
      <p:sp>
        <p:nvSpPr>
          <p:cNvPr id="5" name="Shape 2"/>
          <p:cNvSpPr/>
          <p:nvPr/>
        </p:nvSpPr>
        <p:spPr>
          <a:xfrm>
            <a:off x="6280190" y="1619012"/>
            <a:ext cx="7556421" cy="91440"/>
          </a:xfrm>
          <a:prstGeom prst="roundRect">
            <a:avLst>
              <a:gd name="adj" fmla="val 72930"/>
            </a:avLst>
          </a:prstGeom>
          <a:solidFill>
            <a:srgbClr val="007EBD"/>
          </a:solidFill>
          <a:ln/>
        </p:spPr>
      </p:sp>
      <p:sp>
        <p:nvSpPr>
          <p:cNvPr id="6" name="Shape 3"/>
          <p:cNvSpPr/>
          <p:nvPr/>
        </p:nvSpPr>
        <p:spPr>
          <a:xfrm>
            <a:off x="9820275" y="1403747"/>
            <a:ext cx="476250" cy="476250"/>
          </a:xfrm>
          <a:prstGeom prst="roundRect">
            <a:avLst>
              <a:gd name="adj" fmla="val 192000"/>
            </a:avLst>
          </a:prstGeom>
          <a:solidFill>
            <a:srgbClr val="007EBD"/>
          </a:solidFill>
          <a:ln/>
        </p:spPr>
      </p:sp>
      <p:sp>
        <p:nvSpPr>
          <p:cNvPr id="7" name="Text 4"/>
          <p:cNvSpPr/>
          <p:nvPr/>
        </p:nvSpPr>
        <p:spPr>
          <a:xfrm>
            <a:off x="9963150" y="1522809"/>
            <a:ext cx="190500" cy="238125"/>
          </a:xfrm>
          <a:prstGeom prst="rect">
            <a:avLst/>
          </a:prstGeom>
          <a:noFill/>
          <a:ln/>
        </p:spPr>
        <p:txBody>
          <a:bodyPr wrap="none" lIns="0" tIns="0" rIns="0" bIns="0" rtlCol="0" anchor="t"/>
          <a:lstStyle/>
          <a:p>
            <a:pPr marL="0" indent="0" algn="l">
              <a:lnSpc>
                <a:spcPts val="2400"/>
              </a:lnSpc>
              <a:buNone/>
            </a:pPr>
            <a:r>
              <a:rPr lang="en-US" sz="1500" b="1" dirty="0">
                <a:solidFill>
                  <a:srgbClr val="FFFFFF"/>
                </a:solidFill>
                <a:latin typeface="Petrona Bold" pitchFamily="34" charset="0"/>
                <a:ea typeface="Petrona Bold" pitchFamily="34" charset="-122"/>
                <a:cs typeface="Petrona Bold" pitchFamily="34" charset="-120"/>
              </a:rPr>
              <a:t>1</a:t>
            </a:r>
            <a:endParaRPr lang="en-US" sz="1500" dirty="0"/>
          </a:p>
        </p:txBody>
      </p:sp>
      <p:sp>
        <p:nvSpPr>
          <p:cNvPr id="8" name="Text 5"/>
          <p:cNvSpPr/>
          <p:nvPr/>
        </p:nvSpPr>
        <p:spPr>
          <a:xfrm>
            <a:off x="6461760" y="2038707"/>
            <a:ext cx="2268974" cy="260390"/>
          </a:xfrm>
          <a:prstGeom prst="rect">
            <a:avLst/>
          </a:prstGeom>
          <a:noFill/>
          <a:ln/>
        </p:spPr>
        <p:txBody>
          <a:bodyPr wrap="none" lIns="0" tIns="0" rIns="0" bIns="0" rtlCol="0" anchor="t"/>
          <a:lstStyle/>
          <a:p>
            <a:pPr marL="0" indent="0" algn="l">
              <a:lnSpc>
                <a:spcPts val="2050"/>
              </a:lnSpc>
              <a:buNone/>
            </a:pPr>
            <a:r>
              <a:rPr lang="en-US" sz="1600" b="1" dirty="0">
                <a:solidFill>
                  <a:srgbClr val="272525"/>
                </a:solidFill>
                <a:latin typeface="Petrona Bold" pitchFamily="34" charset="0"/>
                <a:ea typeface="Petrona Bold" pitchFamily="34" charset="-122"/>
                <a:cs typeface="Petrona Bold" pitchFamily="34" charset="-120"/>
              </a:rPr>
              <a:t>Q-Value Approximation</a:t>
            </a:r>
            <a:endParaRPr lang="en-US" sz="1600" dirty="0"/>
          </a:p>
        </p:txBody>
      </p:sp>
      <p:sp>
        <p:nvSpPr>
          <p:cNvPr id="9" name="Text 6"/>
          <p:cNvSpPr/>
          <p:nvPr/>
        </p:nvSpPr>
        <p:spPr>
          <a:xfrm>
            <a:off x="6461760" y="2394347"/>
            <a:ext cx="7193280" cy="254079"/>
          </a:xfrm>
          <a:prstGeom prst="rect">
            <a:avLst/>
          </a:prstGeom>
          <a:noFill/>
          <a:ln/>
        </p:spPr>
        <p:txBody>
          <a:bodyPr wrap="none" lIns="0" tIns="0" rIns="0" bIns="0" rtlCol="0" anchor="t"/>
          <a:lstStyle/>
          <a:p>
            <a:pPr marL="0" indent="0" algn="l">
              <a:lnSpc>
                <a:spcPts val="2000"/>
              </a:lnSpc>
              <a:buNone/>
            </a:pPr>
            <a:r>
              <a:rPr lang="en-US" sz="1250" dirty="0">
                <a:solidFill>
                  <a:srgbClr val="272525"/>
                </a:solidFill>
                <a:latin typeface="Inter" pitchFamily="34" charset="0"/>
                <a:ea typeface="Inter" pitchFamily="34" charset="-122"/>
                <a:cs typeface="Inter" pitchFamily="34" charset="-120"/>
              </a:rPr>
              <a:t>Q-value approximation using neural networks</a:t>
            </a:r>
            <a:endParaRPr lang="en-US" sz="1250" dirty="0"/>
          </a:p>
        </p:txBody>
      </p:sp>
      <p:sp>
        <p:nvSpPr>
          <p:cNvPr id="10" name="Shape 7"/>
          <p:cNvSpPr/>
          <p:nvPr/>
        </p:nvSpPr>
        <p:spPr>
          <a:xfrm>
            <a:off x="6280190" y="3226832"/>
            <a:ext cx="7556421" cy="1188125"/>
          </a:xfrm>
          <a:prstGeom prst="roundRect">
            <a:avLst>
              <a:gd name="adj" fmla="val 9235"/>
            </a:avLst>
          </a:prstGeom>
          <a:solidFill>
            <a:srgbClr val="FFFFFF">
              <a:alpha val="95000"/>
            </a:srgbClr>
          </a:solidFill>
          <a:ln/>
        </p:spPr>
      </p:sp>
      <p:sp>
        <p:nvSpPr>
          <p:cNvPr id="11" name="Shape 8"/>
          <p:cNvSpPr/>
          <p:nvPr/>
        </p:nvSpPr>
        <p:spPr>
          <a:xfrm>
            <a:off x="6280190" y="3203972"/>
            <a:ext cx="7556421" cy="91440"/>
          </a:xfrm>
          <a:prstGeom prst="roundRect">
            <a:avLst>
              <a:gd name="adj" fmla="val 72930"/>
            </a:avLst>
          </a:prstGeom>
          <a:solidFill>
            <a:srgbClr val="007EBD"/>
          </a:solidFill>
          <a:ln/>
        </p:spPr>
      </p:sp>
      <p:sp>
        <p:nvSpPr>
          <p:cNvPr id="12" name="Shape 9"/>
          <p:cNvSpPr/>
          <p:nvPr/>
        </p:nvSpPr>
        <p:spPr>
          <a:xfrm>
            <a:off x="9820275" y="2988707"/>
            <a:ext cx="476250" cy="476250"/>
          </a:xfrm>
          <a:prstGeom prst="roundRect">
            <a:avLst>
              <a:gd name="adj" fmla="val 192000"/>
            </a:avLst>
          </a:prstGeom>
          <a:solidFill>
            <a:srgbClr val="007EBD"/>
          </a:solidFill>
          <a:ln/>
        </p:spPr>
      </p:sp>
      <p:sp>
        <p:nvSpPr>
          <p:cNvPr id="13" name="Text 10"/>
          <p:cNvSpPr/>
          <p:nvPr/>
        </p:nvSpPr>
        <p:spPr>
          <a:xfrm>
            <a:off x="9963150" y="3107769"/>
            <a:ext cx="190500" cy="238125"/>
          </a:xfrm>
          <a:prstGeom prst="rect">
            <a:avLst/>
          </a:prstGeom>
          <a:noFill/>
          <a:ln/>
        </p:spPr>
        <p:txBody>
          <a:bodyPr wrap="none" lIns="0" tIns="0" rIns="0" bIns="0" rtlCol="0" anchor="t"/>
          <a:lstStyle/>
          <a:p>
            <a:pPr marL="0" indent="0" algn="l">
              <a:lnSpc>
                <a:spcPts val="2400"/>
              </a:lnSpc>
              <a:buNone/>
            </a:pPr>
            <a:r>
              <a:rPr lang="en-US" sz="1500" b="1" dirty="0">
                <a:solidFill>
                  <a:srgbClr val="FFFFFF"/>
                </a:solidFill>
                <a:latin typeface="Petrona Bold" pitchFamily="34" charset="0"/>
                <a:ea typeface="Petrona Bold" pitchFamily="34" charset="-122"/>
                <a:cs typeface="Petrona Bold" pitchFamily="34" charset="-120"/>
              </a:rPr>
              <a:t>2</a:t>
            </a:r>
            <a:endParaRPr lang="en-US" sz="1500" dirty="0"/>
          </a:p>
        </p:txBody>
      </p:sp>
      <p:sp>
        <p:nvSpPr>
          <p:cNvPr id="14" name="Text 11"/>
          <p:cNvSpPr/>
          <p:nvPr/>
        </p:nvSpPr>
        <p:spPr>
          <a:xfrm>
            <a:off x="6461760" y="3623667"/>
            <a:ext cx="2083951" cy="260390"/>
          </a:xfrm>
          <a:prstGeom prst="rect">
            <a:avLst/>
          </a:prstGeom>
          <a:noFill/>
          <a:ln/>
        </p:spPr>
        <p:txBody>
          <a:bodyPr wrap="none" lIns="0" tIns="0" rIns="0" bIns="0" rtlCol="0" anchor="t"/>
          <a:lstStyle/>
          <a:p>
            <a:pPr marL="0" indent="0" algn="l">
              <a:lnSpc>
                <a:spcPts val="2050"/>
              </a:lnSpc>
              <a:buNone/>
            </a:pPr>
            <a:r>
              <a:rPr lang="en-US" sz="1600" b="1" dirty="0">
                <a:solidFill>
                  <a:srgbClr val="272525"/>
                </a:solidFill>
                <a:latin typeface="Petrona Bold" pitchFamily="34" charset="0"/>
                <a:ea typeface="Petrona Bold" pitchFamily="34" charset="-122"/>
                <a:cs typeface="Petrona Bold" pitchFamily="34" charset="-120"/>
              </a:rPr>
              <a:t>Replay Buffer</a:t>
            </a:r>
            <a:endParaRPr lang="en-US" sz="1600" dirty="0"/>
          </a:p>
        </p:txBody>
      </p:sp>
      <p:sp>
        <p:nvSpPr>
          <p:cNvPr id="15" name="Text 12"/>
          <p:cNvSpPr/>
          <p:nvPr/>
        </p:nvSpPr>
        <p:spPr>
          <a:xfrm>
            <a:off x="6461760" y="3979307"/>
            <a:ext cx="7193280" cy="254079"/>
          </a:xfrm>
          <a:prstGeom prst="rect">
            <a:avLst/>
          </a:prstGeom>
          <a:noFill/>
          <a:ln/>
        </p:spPr>
        <p:txBody>
          <a:bodyPr wrap="none" lIns="0" tIns="0" rIns="0" bIns="0" rtlCol="0" anchor="t"/>
          <a:lstStyle/>
          <a:p>
            <a:pPr marL="0" indent="0" algn="l">
              <a:lnSpc>
                <a:spcPts val="2000"/>
              </a:lnSpc>
              <a:buNone/>
            </a:pPr>
            <a:r>
              <a:rPr lang="en-US" sz="1250" dirty="0">
                <a:solidFill>
                  <a:srgbClr val="272525"/>
                </a:solidFill>
                <a:latin typeface="Inter" pitchFamily="34" charset="0"/>
                <a:ea typeface="Inter" pitchFamily="34" charset="-122"/>
                <a:cs typeface="Inter" pitchFamily="34" charset="-120"/>
              </a:rPr>
              <a:t>Replay buffer → stable learning</a:t>
            </a:r>
            <a:endParaRPr lang="en-US" sz="1250" dirty="0"/>
          </a:p>
        </p:txBody>
      </p:sp>
      <p:sp>
        <p:nvSpPr>
          <p:cNvPr id="16" name="Shape 13"/>
          <p:cNvSpPr/>
          <p:nvPr/>
        </p:nvSpPr>
        <p:spPr>
          <a:xfrm>
            <a:off x="6280190" y="4811792"/>
            <a:ext cx="7556421" cy="1188125"/>
          </a:xfrm>
          <a:prstGeom prst="roundRect">
            <a:avLst>
              <a:gd name="adj" fmla="val 9235"/>
            </a:avLst>
          </a:prstGeom>
          <a:solidFill>
            <a:srgbClr val="FFFFFF">
              <a:alpha val="95000"/>
            </a:srgbClr>
          </a:solidFill>
          <a:ln/>
        </p:spPr>
      </p:sp>
      <p:sp>
        <p:nvSpPr>
          <p:cNvPr id="17" name="Shape 14"/>
          <p:cNvSpPr/>
          <p:nvPr/>
        </p:nvSpPr>
        <p:spPr>
          <a:xfrm>
            <a:off x="6280190" y="4788932"/>
            <a:ext cx="7556421" cy="91440"/>
          </a:xfrm>
          <a:prstGeom prst="roundRect">
            <a:avLst>
              <a:gd name="adj" fmla="val 72930"/>
            </a:avLst>
          </a:prstGeom>
          <a:solidFill>
            <a:srgbClr val="007EBD"/>
          </a:solidFill>
          <a:ln/>
        </p:spPr>
      </p:sp>
      <p:sp>
        <p:nvSpPr>
          <p:cNvPr id="18" name="Shape 15"/>
          <p:cNvSpPr/>
          <p:nvPr/>
        </p:nvSpPr>
        <p:spPr>
          <a:xfrm>
            <a:off x="9820275" y="4573667"/>
            <a:ext cx="476250" cy="476250"/>
          </a:xfrm>
          <a:prstGeom prst="roundRect">
            <a:avLst>
              <a:gd name="adj" fmla="val 192000"/>
            </a:avLst>
          </a:prstGeom>
          <a:solidFill>
            <a:srgbClr val="007EBD"/>
          </a:solidFill>
          <a:ln/>
        </p:spPr>
      </p:sp>
      <p:sp>
        <p:nvSpPr>
          <p:cNvPr id="19" name="Text 16"/>
          <p:cNvSpPr/>
          <p:nvPr/>
        </p:nvSpPr>
        <p:spPr>
          <a:xfrm>
            <a:off x="9963150" y="4692729"/>
            <a:ext cx="190500" cy="238125"/>
          </a:xfrm>
          <a:prstGeom prst="rect">
            <a:avLst/>
          </a:prstGeom>
          <a:noFill/>
          <a:ln/>
        </p:spPr>
        <p:txBody>
          <a:bodyPr wrap="none" lIns="0" tIns="0" rIns="0" bIns="0" rtlCol="0" anchor="t"/>
          <a:lstStyle/>
          <a:p>
            <a:pPr marL="0" indent="0" algn="l">
              <a:lnSpc>
                <a:spcPts val="2400"/>
              </a:lnSpc>
              <a:buNone/>
            </a:pPr>
            <a:r>
              <a:rPr lang="en-US" sz="1500" b="1" dirty="0">
                <a:solidFill>
                  <a:srgbClr val="FFFFFF"/>
                </a:solidFill>
                <a:latin typeface="Petrona Bold" pitchFamily="34" charset="0"/>
                <a:ea typeface="Petrona Bold" pitchFamily="34" charset="-122"/>
                <a:cs typeface="Petrona Bold" pitchFamily="34" charset="-120"/>
              </a:rPr>
              <a:t>3</a:t>
            </a:r>
            <a:endParaRPr lang="en-US" sz="1500" dirty="0"/>
          </a:p>
        </p:txBody>
      </p:sp>
      <p:sp>
        <p:nvSpPr>
          <p:cNvPr id="20" name="Text 17"/>
          <p:cNvSpPr/>
          <p:nvPr/>
        </p:nvSpPr>
        <p:spPr>
          <a:xfrm>
            <a:off x="6461760" y="5208627"/>
            <a:ext cx="2083951" cy="260390"/>
          </a:xfrm>
          <a:prstGeom prst="rect">
            <a:avLst/>
          </a:prstGeom>
          <a:noFill/>
          <a:ln/>
        </p:spPr>
        <p:txBody>
          <a:bodyPr wrap="none" lIns="0" tIns="0" rIns="0" bIns="0" rtlCol="0" anchor="t"/>
          <a:lstStyle/>
          <a:p>
            <a:pPr marL="0" indent="0" algn="l">
              <a:lnSpc>
                <a:spcPts val="2050"/>
              </a:lnSpc>
              <a:buNone/>
            </a:pPr>
            <a:r>
              <a:rPr lang="en-US" sz="1600" b="1" dirty="0">
                <a:solidFill>
                  <a:srgbClr val="272525"/>
                </a:solidFill>
                <a:latin typeface="Petrona Bold" pitchFamily="34" charset="0"/>
                <a:ea typeface="Petrona Bold" pitchFamily="34" charset="-122"/>
                <a:cs typeface="Petrona Bold" pitchFamily="34" charset="-120"/>
              </a:rPr>
              <a:t>Target Network</a:t>
            </a:r>
            <a:endParaRPr lang="en-US" sz="1600" dirty="0"/>
          </a:p>
        </p:txBody>
      </p:sp>
      <p:sp>
        <p:nvSpPr>
          <p:cNvPr id="21" name="Text 18"/>
          <p:cNvSpPr/>
          <p:nvPr/>
        </p:nvSpPr>
        <p:spPr>
          <a:xfrm>
            <a:off x="6461760" y="5564267"/>
            <a:ext cx="7193280" cy="254079"/>
          </a:xfrm>
          <a:prstGeom prst="rect">
            <a:avLst/>
          </a:prstGeom>
          <a:noFill/>
          <a:ln/>
        </p:spPr>
        <p:txBody>
          <a:bodyPr wrap="none" lIns="0" tIns="0" rIns="0" bIns="0" rtlCol="0" anchor="t"/>
          <a:lstStyle/>
          <a:p>
            <a:pPr marL="0" indent="0" algn="l">
              <a:lnSpc>
                <a:spcPts val="2000"/>
              </a:lnSpc>
              <a:buNone/>
            </a:pPr>
            <a:r>
              <a:rPr lang="en-US" sz="1250" dirty="0">
                <a:solidFill>
                  <a:srgbClr val="272525"/>
                </a:solidFill>
                <a:latin typeface="Inter" pitchFamily="34" charset="0"/>
                <a:ea typeface="Inter" pitchFamily="34" charset="-122"/>
                <a:cs typeface="Inter" pitchFamily="34" charset="-120"/>
              </a:rPr>
              <a:t>Target network → reduces oscillation</a:t>
            </a:r>
            <a:endParaRPr lang="en-US" sz="1250" dirty="0"/>
          </a:p>
        </p:txBody>
      </p:sp>
      <p:sp>
        <p:nvSpPr>
          <p:cNvPr id="22" name="Shape 19"/>
          <p:cNvSpPr/>
          <p:nvPr/>
        </p:nvSpPr>
        <p:spPr>
          <a:xfrm>
            <a:off x="6280190" y="6396752"/>
            <a:ext cx="7556421" cy="1188125"/>
          </a:xfrm>
          <a:prstGeom prst="roundRect">
            <a:avLst>
              <a:gd name="adj" fmla="val 9235"/>
            </a:avLst>
          </a:prstGeom>
          <a:solidFill>
            <a:srgbClr val="FFFFFF">
              <a:alpha val="95000"/>
            </a:srgbClr>
          </a:solidFill>
          <a:ln/>
        </p:spPr>
      </p:sp>
      <p:sp>
        <p:nvSpPr>
          <p:cNvPr id="23" name="Shape 20"/>
          <p:cNvSpPr/>
          <p:nvPr/>
        </p:nvSpPr>
        <p:spPr>
          <a:xfrm>
            <a:off x="6280190" y="6373892"/>
            <a:ext cx="7556421" cy="91440"/>
          </a:xfrm>
          <a:prstGeom prst="roundRect">
            <a:avLst>
              <a:gd name="adj" fmla="val 72930"/>
            </a:avLst>
          </a:prstGeom>
          <a:solidFill>
            <a:srgbClr val="007EBD"/>
          </a:solidFill>
          <a:ln/>
        </p:spPr>
      </p:sp>
      <p:sp>
        <p:nvSpPr>
          <p:cNvPr id="24" name="Shape 21"/>
          <p:cNvSpPr/>
          <p:nvPr/>
        </p:nvSpPr>
        <p:spPr>
          <a:xfrm>
            <a:off x="9820275" y="6158627"/>
            <a:ext cx="476250" cy="476250"/>
          </a:xfrm>
          <a:prstGeom prst="roundRect">
            <a:avLst>
              <a:gd name="adj" fmla="val 192000"/>
            </a:avLst>
          </a:prstGeom>
          <a:solidFill>
            <a:srgbClr val="007EBD"/>
          </a:solidFill>
          <a:ln/>
        </p:spPr>
      </p:sp>
      <p:sp>
        <p:nvSpPr>
          <p:cNvPr id="25" name="Text 22"/>
          <p:cNvSpPr/>
          <p:nvPr/>
        </p:nvSpPr>
        <p:spPr>
          <a:xfrm>
            <a:off x="9963150" y="6277689"/>
            <a:ext cx="190500" cy="238125"/>
          </a:xfrm>
          <a:prstGeom prst="rect">
            <a:avLst/>
          </a:prstGeom>
          <a:noFill/>
          <a:ln/>
        </p:spPr>
        <p:txBody>
          <a:bodyPr wrap="none" lIns="0" tIns="0" rIns="0" bIns="0" rtlCol="0" anchor="t"/>
          <a:lstStyle/>
          <a:p>
            <a:pPr marL="0" indent="0" algn="l">
              <a:lnSpc>
                <a:spcPts val="2400"/>
              </a:lnSpc>
              <a:buNone/>
            </a:pPr>
            <a:r>
              <a:rPr lang="en-US" sz="1500" b="1" dirty="0">
                <a:solidFill>
                  <a:srgbClr val="FFFFFF"/>
                </a:solidFill>
                <a:latin typeface="Petrona Bold" pitchFamily="34" charset="0"/>
                <a:ea typeface="Petrona Bold" pitchFamily="34" charset="-122"/>
                <a:cs typeface="Petrona Bold" pitchFamily="34" charset="-120"/>
              </a:rPr>
              <a:t>4</a:t>
            </a:r>
            <a:endParaRPr lang="en-US" sz="1500" dirty="0"/>
          </a:p>
        </p:txBody>
      </p:sp>
      <p:sp>
        <p:nvSpPr>
          <p:cNvPr id="26" name="Text 23"/>
          <p:cNvSpPr/>
          <p:nvPr/>
        </p:nvSpPr>
        <p:spPr>
          <a:xfrm>
            <a:off x="6461760" y="6793587"/>
            <a:ext cx="2083951" cy="260390"/>
          </a:xfrm>
          <a:prstGeom prst="rect">
            <a:avLst/>
          </a:prstGeom>
          <a:noFill/>
          <a:ln/>
        </p:spPr>
        <p:txBody>
          <a:bodyPr wrap="none" lIns="0" tIns="0" rIns="0" bIns="0" rtlCol="0" anchor="t"/>
          <a:lstStyle/>
          <a:p>
            <a:pPr marL="0" indent="0" algn="l">
              <a:lnSpc>
                <a:spcPts val="2050"/>
              </a:lnSpc>
              <a:buNone/>
            </a:pPr>
            <a:r>
              <a:rPr lang="en-US" sz="1600" b="1" dirty="0">
                <a:solidFill>
                  <a:srgbClr val="272525"/>
                </a:solidFill>
                <a:latin typeface="Petrona Bold" pitchFamily="34" charset="0"/>
                <a:ea typeface="Petrona Bold" pitchFamily="34" charset="-122"/>
                <a:cs typeface="Petrona Bold" pitchFamily="34" charset="-120"/>
              </a:rPr>
              <a:t>ε-Greedy Strategy</a:t>
            </a:r>
            <a:endParaRPr lang="en-US" sz="1600" dirty="0"/>
          </a:p>
        </p:txBody>
      </p:sp>
      <p:sp>
        <p:nvSpPr>
          <p:cNvPr id="27" name="Text 24"/>
          <p:cNvSpPr/>
          <p:nvPr/>
        </p:nvSpPr>
        <p:spPr>
          <a:xfrm>
            <a:off x="6461760" y="7149227"/>
            <a:ext cx="7193280" cy="254079"/>
          </a:xfrm>
          <a:prstGeom prst="rect">
            <a:avLst/>
          </a:prstGeom>
          <a:noFill/>
          <a:ln/>
        </p:spPr>
        <p:txBody>
          <a:bodyPr wrap="none" lIns="0" tIns="0" rIns="0" bIns="0" rtlCol="0" anchor="t"/>
          <a:lstStyle/>
          <a:p>
            <a:pPr marL="0" indent="0" algn="l">
              <a:lnSpc>
                <a:spcPts val="2000"/>
              </a:lnSpc>
              <a:buNone/>
            </a:pPr>
            <a:r>
              <a:rPr lang="en-US" sz="1250" dirty="0">
                <a:solidFill>
                  <a:srgbClr val="272525"/>
                </a:solidFill>
                <a:latin typeface="Inter" pitchFamily="34" charset="0"/>
                <a:ea typeface="Inter" pitchFamily="34" charset="-122"/>
                <a:cs typeface="Inter" pitchFamily="34" charset="-120"/>
              </a:rPr>
              <a:t>ε-greedy → exploration vs exploitation</a:t>
            </a:r>
            <a:endParaRPr lang="en-US" sz="1250" dirty="0"/>
          </a:p>
        </p:txBody>
      </p:sp>
      <p:pic>
        <p:nvPicPr>
          <p:cNvPr id="28" name="Picture 27">
            <a:extLst>
              <a:ext uri="{FF2B5EF4-FFF2-40B4-BE49-F238E27FC236}">
                <a16:creationId xmlns:a16="http://schemas.microsoft.com/office/drawing/2014/main" id="{64BC80FB-2541-A1F0-6A08-165C26E09AAD}"/>
              </a:ext>
            </a:extLst>
          </p:cNvPr>
          <p:cNvPicPr>
            <a:picLocks noChangeAspect="1"/>
          </p:cNvPicPr>
          <p:nvPr/>
        </p:nvPicPr>
        <p:blipFill>
          <a:blip r:embed="rId4"/>
          <a:stretch>
            <a:fillRect/>
          </a:stretch>
        </p:blipFill>
        <p:spPr>
          <a:xfrm>
            <a:off x="12563339" y="7772381"/>
            <a:ext cx="1943371" cy="38839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729020"/>
            <a:ext cx="4167902" cy="521017"/>
          </a:xfrm>
          <a:prstGeom prst="rect">
            <a:avLst/>
          </a:prstGeom>
          <a:noFill/>
          <a:ln/>
        </p:spPr>
        <p:txBody>
          <a:bodyPr wrap="none" lIns="0" tIns="0" rIns="0" bIns="0" rtlCol="0" anchor="t"/>
          <a:lstStyle/>
          <a:p>
            <a:pPr marL="0" indent="0" algn="l">
              <a:lnSpc>
                <a:spcPts val="4100"/>
              </a:lnSpc>
              <a:buNone/>
            </a:pPr>
            <a:r>
              <a:rPr lang="en-US" sz="3250" b="1" dirty="0">
                <a:solidFill>
                  <a:srgbClr val="000000"/>
                </a:solidFill>
                <a:latin typeface="Petrona Bold" pitchFamily="34" charset="0"/>
                <a:ea typeface="Petrona Bold" pitchFamily="34" charset="-122"/>
                <a:cs typeface="Petrona Bold" pitchFamily="34" charset="-120"/>
              </a:rPr>
              <a:t>System Architecture</a:t>
            </a:r>
            <a:endParaRPr lang="en-US" sz="3250" dirty="0"/>
          </a:p>
        </p:txBody>
      </p:sp>
      <p:pic>
        <p:nvPicPr>
          <p:cNvPr id="3" name="Image 0" descr="preencoded.png"/>
          <p:cNvPicPr>
            <a:picLocks noChangeAspect="1"/>
          </p:cNvPicPr>
          <p:nvPr/>
        </p:nvPicPr>
        <p:blipFill>
          <a:blip r:embed="rId3"/>
          <a:stretch>
            <a:fillRect/>
          </a:stretch>
        </p:blipFill>
        <p:spPr>
          <a:xfrm>
            <a:off x="4775240" y="1567577"/>
            <a:ext cx="5079921" cy="5079802"/>
          </a:xfrm>
          <a:prstGeom prst="rect">
            <a:avLst/>
          </a:prstGeom>
        </p:spPr>
      </p:pic>
      <p:sp>
        <p:nvSpPr>
          <p:cNvPr id="4" name="Text 1"/>
          <p:cNvSpPr/>
          <p:nvPr/>
        </p:nvSpPr>
        <p:spPr>
          <a:xfrm>
            <a:off x="5268652" y="2502076"/>
            <a:ext cx="1636813" cy="269616"/>
          </a:xfrm>
          <a:prstGeom prst="rect">
            <a:avLst/>
          </a:prstGeom>
          <a:noFill/>
          <a:ln/>
        </p:spPr>
        <p:txBody>
          <a:bodyPr wrap="none" lIns="0" tIns="0" rIns="0" bIns="0" rtlCol="0" anchor="t"/>
          <a:lstStyle/>
          <a:p>
            <a:pPr marL="0" indent="0" algn="ctr">
              <a:lnSpc>
                <a:spcPts val="1750"/>
              </a:lnSpc>
              <a:buNone/>
            </a:pPr>
            <a:r>
              <a:rPr lang="en-US" sz="1400" b="1" dirty="0">
                <a:solidFill>
                  <a:srgbClr val="FFFFFF"/>
                </a:solidFill>
                <a:latin typeface="Petrona Bold" pitchFamily="34" charset="0"/>
                <a:ea typeface="Petrona Bold" pitchFamily="34" charset="-122"/>
                <a:cs typeface="Petrona Bold" pitchFamily="34" charset="-120"/>
              </a:rPr>
              <a:t>Frontend</a:t>
            </a:r>
            <a:endParaRPr lang="en-US" sz="1400" dirty="0"/>
          </a:p>
        </p:txBody>
      </p:sp>
      <p:sp>
        <p:nvSpPr>
          <p:cNvPr id="5" name="Text 2"/>
          <p:cNvSpPr/>
          <p:nvPr/>
        </p:nvSpPr>
        <p:spPr>
          <a:xfrm>
            <a:off x="5268652" y="2844731"/>
            <a:ext cx="1636813" cy="410844"/>
          </a:xfrm>
          <a:prstGeom prst="rect">
            <a:avLst/>
          </a:prstGeom>
          <a:noFill/>
          <a:ln/>
        </p:spPr>
        <p:txBody>
          <a:bodyPr wrap="square" lIns="0" tIns="0" rIns="0" bIns="0" rtlCol="0" anchor="t"/>
          <a:lstStyle/>
          <a:p>
            <a:pPr marL="0" indent="0" algn="ctr">
              <a:lnSpc>
                <a:spcPts val="1350"/>
              </a:lnSpc>
              <a:buNone/>
            </a:pPr>
            <a:r>
              <a:rPr lang="en-US" sz="1050" dirty="0">
                <a:solidFill>
                  <a:srgbClr val="FFFFFF"/>
                </a:solidFill>
                <a:latin typeface="Inter" pitchFamily="34" charset="0"/>
                <a:ea typeface="Inter" pitchFamily="34" charset="-122"/>
                <a:cs typeface="Inter" pitchFamily="34" charset="-120"/>
              </a:rPr>
              <a:t>React UI sends user requests to the API.</a:t>
            </a:r>
            <a:endParaRPr lang="en-US" sz="1050" dirty="0"/>
          </a:p>
        </p:txBody>
      </p:sp>
      <p:sp>
        <p:nvSpPr>
          <p:cNvPr id="6" name="Text 3"/>
          <p:cNvSpPr/>
          <p:nvPr/>
        </p:nvSpPr>
        <p:spPr>
          <a:xfrm>
            <a:off x="7733715" y="2399365"/>
            <a:ext cx="1636814" cy="269616"/>
          </a:xfrm>
          <a:prstGeom prst="rect">
            <a:avLst/>
          </a:prstGeom>
          <a:noFill/>
          <a:ln/>
        </p:spPr>
        <p:txBody>
          <a:bodyPr wrap="none" lIns="0" tIns="0" rIns="0" bIns="0" rtlCol="0" anchor="t"/>
          <a:lstStyle/>
          <a:p>
            <a:pPr marL="0" indent="0" algn="ctr">
              <a:lnSpc>
                <a:spcPts val="1750"/>
              </a:lnSpc>
              <a:buNone/>
            </a:pPr>
            <a:r>
              <a:rPr lang="en-US" sz="1400" b="1" dirty="0">
                <a:solidFill>
                  <a:srgbClr val="FFFFFF"/>
                </a:solidFill>
                <a:latin typeface="Petrona Bold" pitchFamily="34" charset="0"/>
                <a:ea typeface="Petrona Bold" pitchFamily="34" charset="-122"/>
                <a:cs typeface="Petrona Bold" pitchFamily="34" charset="-120"/>
              </a:rPr>
              <a:t>API</a:t>
            </a:r>
            <a:endParaRPr lang="en-US" sz="1400" dirty="0"/>
          </a:p>
        </p:txBody>
      </p:sp>
      <p:sp>
        <p:nvSpPr>
          <p:cNvPr id="7" name="Text 4"/>
          <p:cNvSpPr/>
          <p:nvPr/>
        </p:nvSpPr>
        <p:spPr>
          <a:xfrm>
            <a:off x="7733715" y="2742020"/>
            <a:ext cx="1636814" cy="616266"/>
          </a:xfrm>
          <a:prstGeom prst="rect">
            <a:avLst/>
          </a:prstGeom>
          <a:noFill/>
          <a:ln/>
        </p:spPr>
        <p:txBody>
          <a:bodyPr wrap="square" lIns="0" tIns="0" rIns="0" bIns="0" rtlCol="0" anchor="t"/>
          <a:lstStyle/>
          <a:p>
            <a:pPr marL="0" indent="0" algn="ctr">
              <a:lnSpc>
                <a:spcPts val="1350"/>
              </a:lnSpc>
              <a:buNone/>
            </a:pPr>
            <a:r>
              <a:rPr lang="en-US" sz="1050" dirty="0">
                <a:solidFill>
                  <a:srgbClr val="FFFFFF"/>
                </a:solidFill>
                <a:latin typeface="Inter" pitchFamily="34" charset="0"/>
                <a:ea typeface="Inter" pitchFamily="34" charset="-122"/>
                <a:cs typeface="Inter" pitchFamily="34" charset="-120"/>
              </a:rPr>
              <a:t>Express routes requests to the Python backend.</a:t>
            </a:r>
            <a:endParaRPr lang="en-US" sz="1050" dirty="0"/>
          </a:p>
        </p:txBody>
      </p:sp>
      <p:sp>
        <p:nvSpPr>
          <p:cNvPr id="8" name="Text 5"/>
          <p:cNvSpPr/>
          <p:nvPr/>
        </p:nvSpPr>
        <p:spPr>
          <a:xfrm>
            <a:off x="5268795" y="4864285"/>
            <a:ext cx="1636814" cy="269616"/>
          </a:xfrm>
          <a:prstGeom prst="rect">
            <a:avLst/>
          </a:prstGeom>
          <a:noFill/>
          <a:ln/>
        </p:spPr>
        <p:txBody>
          <a:bodyPr wrap="none" lIns="0" tIns="0" rIns="0" bIns="0" rtlCol="0" anchor="t"/>
          <a:lstStyle/>
          <a:p>
            <a:pPr marL="0" indent="0" algn="ctr">
              <a:lnSpc>
                <a:spcPts val="1750"/>
              </a:lnSpc>
              <a:buNone/>
            </a:pPr>
            <a:r>
              <a:rPr lang="en-US" sz="1400" b="1" dirty="0">
                <a:solidFill>
                  <a:srgbClr val="FFFFFF"/>
                </a:solidFill>
                <a:latin typeface="Petrona Bold" pitchFamily="34" charset="0"/>
                <a:ea typeface="Petrona Bold" pitchFamily="34" charset="-122"/>
                <a:cs typeface="Petrona Bold" pitchFamily="34" charset="-120"/>
              </a:rPr>
              <a:t>Python Backend</a:t>
            </a:r>
            <a:endParaRPr lang="en-US" sz="1400" dirty="0"/>
          </a:p>
        </p:txBody>
      </p:sp>
      <p:sp>
        <p:nvSpPr>
          <p:cNvPr id="9" name="Text 6"/>
          <p:cNvSpPr/>
          <p:nvPr/>
        </p:nvSpPr>
        <p:spPr>
          <a:xfrm>
            <a:off x="5268795" y="5206940"/>
            <a:ext cx="1636814" cy="616266"/>
          </a:xfrm>
          <a:prstGeom prst="rect">
            <a:avLst/>
          </a:prstGeom>
          <a:noFill/>
          <a:ln/>
        </p:spPr>
        <p:txBody>
          <a:bodyPr wrap="square" lIns="0" tIns="0" rIns="0" bIns="0" rtlCol="0" anchor="t"/>
          <a:lstStyle/>
          <a:p>
            <a:pPr marL="0" indent="0" algn="ctr">
              <a:lnSpc>
                <a:spcPts val="1350"/>
              </a:lnSpc>
              <a:buNone/>
            </a:pPr>
            <a:r>
              <a:rPr lang="en-US" sz="1050" dirty="0">
                <a:solidFill>
                  <a:srgbClr val="FFFFFF"/>
                </a:solidFill>
                <a:latin typeface="Inter" pitchFamily="34" charset="0"/>
                <a:ea typeface="Inter" pitchFamily="34" charset="-122"/>
                <a:cs typeface="Inter" pitchFamily="34" charset="-120"/>
              </a:rPr>
              <a:t>Processes data and forwards to the DQN core.</a:t>
            </a:r>
            <a:endParaRPr lang="en-US" sz="1050" dirty="0"/>
          </a:p>
        </p:txBody>
      </p:sp>
      <p:sp>
        <p:nvSpPr>
          <p:cNvPr id="10" name="Text 7"/>
          <p:cNvSpPr/>
          <p:nvPr/>
        </p:nvSpPr>
        <p:spPr>
          <a:xfrm>
            <a:off x="7733715" y="4864285"/>
            <a:ext cx="1636814" cy="269616"/>
          </a:xfrm>
          <a:prstGeom prst="rect">
            <a:avLst/>
          </a:prstGeom>
          <a:noFill/>
          <a:ln/>
        </p:spPr>
        <p:txBody>
          <a:bodyPr wrap="none" lIns="0" tIns="0" rIns="0" bIns="0" rtlCol="0" anchor="t"/>
          <a:lstStyle/>
          <a:p>
            <a:pPr marL="0" indent="0" algn="ctr">
              <a:lnSpc>
                <a:spcPts val="1750"/>
              </a:lnSpc>
              <a:buNone/>
            </a:pPr>
            <a:r>
              <a:rPr lang="en-US" sz="1400" b="1" dirty="0">
                <a:solidFill>
                  <a:srgbClr val="FFFFFF"/>
                </a:solidFill>
                <a:latin typeface="Petrona Bold" pitchFamily="34" charset="0"/>
                <a:ea typeface="Petrona Bold" pitchFamily="34" charset="-122"/>
                <a:cs typeface="Petrona Bold" pitchFamily="34" charset="-120"/>
              </a:rPr>
              <a:t>DQN Agent</a:t>
            </a:r>
            <a:endParaRPr lang="en-US" sz="1400" dirty="0"/>
          </a:p>
        </p:txBody>
      </p:sp>
      <p:sp>
        <p:nvSpPr>
          <p:cNvPr id="11" name="Text 8"/>
          <p:cNvSpPr/>
          <p:nvPr/>
        </p:nvSpPr>
        <p:spPr>
          <a:xfrm>
            <a:off x="7733715" y="5206940"/>
            <a:ext cx="1636814" cy="616266"/>
          </a:xfrm>
          <a:prstGeom prst="rect">
            <a:avLst/>
          </a:prstGeom>
          <a:noFill/>
          <a:ln/>
        </p:spPr>
        <p:txBody>
          <a:bodyPr wrap="square" lIns="0" tIns="0" rIns="0" bIns="0" rtlCol="0" anchor="t"/>
          <a:lstStyle/>
          <a:p>
            <a:pPr marL="0" indent="0" algn="ctr">
              <a:lnSpc>
                <a:spcPts val="1350"/>
              </a:lnSpc>
              <a:buNone/>
            </a:pPr>
            <a:r>
              <a:rPr lang="en-US" sz="1050" dirty="0">
                <a:solidFill>
                  <a:srgbClr val="FFFFFF"/>
                </a:solidFill>
                <a:latin typeface="Inter" pitchFamily="34" charset="0"/>
                <a:ea typeface="Inter" pitchFamily="34" charset="-122"/>
                <a:cs typeface="Inter" pitchFamily="34" charset="-120"/>
              </a:rPr>
              <a:t>Interacts with trading environment and reads dataset.</a:t>
            </a:r>
            <a:endParaRPr lang="en-US" sz="1050" dirty="0"/>
          </a:p>
        </p:txBody>
      </p:sp>
      <p:sp>
        <p:nvSpPr>
          <p:cNvPr id="12" name="Shape 9"/>
          <p:cNvSpPr/>
          <p:nvPr/>
        </p:nvSpPr>
        <p:spPr>
          <a:xfrm>
            <a:off x="793790" y="6825972"/>
            <a:ext cx="13042821" cy="674608"/>
          </a:xfrm>
          <a:prstGeom prst="roundRect">
            <a:avLst>
              <a:gd name="adj" fmla="val 9885"/>
            </a:avLst>
          </a:prstGeom>
          <a:solidFill>
            <a:srgbClr val="B3E5FF"/>
          </a:solidFill>
          <a:ln/>
        </p:spPr>
      </p:sp>
      <p:pic>
        <p:nvPicPr>
          <p:cNvPr id="13" name="Image 1" descr="preencoded.png"/>
          <p:cNvPicPr>
            <a:picLocks noChangeAspect="1"/>
          </p:cNvPicPr>
          <p:nvPr/>
        </p:nvPicPr>
        <p:blipFill>
          <a:blip r:embed="rId4"/>
          <a:stretch>
            <a:fillRect/>
          </a:stretch>
        </p:blipFill>
        <p:spPr>
          <a:xfrm>
            <a:off x="952500" y="7068264"/>
            <a:ext cx="198358" cy="158710"/>
          </a:xfrm>
          <a:prstGeom prst="rect">
            <a:avLst/>
          </a:prstGeom>
        </p:spPr>
      </p:pic>
      <p:sp>
        <p:nvSpPr>
          <p:cNvPr id="14" name="Text 10"/>
          <p:cNvSpPr/>
          <p:nvPr/>
        </p:nvSpPr>
        <p:spPr>
          <a:xfrm>
            <a:off x="1309568" y="7024330"/>
            <a:ext cx="12368332" cy="254079"/>
          </a:xfrm>
          <a:prstGeom prst="rect">
            <a:avLst/>
          </a:prstGeom>
          <a:noFill/>
          <a:ln/>
        </p:spPr>
        <p:txBody>
          <a:bodyPr wrap="none" lIns="0" tIns="0" rIns="0" bIns="0" rtlCol="0" anchor="t"/>
          <a:lstStyle/>
          <a:p>
            <a:pPr marL="0" indent="0" algn="l">
              <a:lnSpc>
                <a:spcPts val="2000"/>
              </a:lnSpc>
              <a:buNone/>
            </a:pPr>
            <a:r>
              <a:rPr lang="en-US" sz="1250" b="1" dirty="0">
                <a:solidFill>
                  <a:srgbClr val="000000"/>
                </a:solidFill>
                <a:latin typeface="Inter" pitchFamily="34" charset="0"/>
                <a:ea typeface="Inter" pitchFamily="34" charset="-122"/>
                <a:cs typeface="Inter" pitchFamily="34" charset="-120"/>
              </a:rPr>
              <a:t>Key Features:</a:t>
            </a:r>
            <a:r>
              <a:rPr lang="en-US" sz="1250" dirty="0">
                <a:solidFill>
                  <a:srgbClr val="000000"/>
                </a:solidFill>
                <a:latin typeface="Inter" pitchFamily="34" charset="0"/>
                <a:ea typeface="Inter" pitchFamily="34" charset="-122"/>
                <a:cs typeface="Inter" pitchFamily="34" charset="-120"/>
              </a:rPr>
              <a:t> Emphasize modularity &amp; scalability</a:t>
            </a:r>
            <a:endParaRPr lang="en-US" sz="1250" dirty="0"/>
          </a:p>
        </p:txBody>
      </p:sp>
      <p:pic>
        <p:nvPicPr>
          <p:cNvPr id="15" name="Picture 14">
            <a:extLst>
              <a:ext uri="{FF2B5EF4-FFF2-40B4-BE49-F238E27FC236}">
                <a16:creationId xmlns:a16="http://schemas.microsoft.com/office/drawing/2014/main" id="{F961CA48-1BB2-E4EE-620C-1B78C2A958BE}"/>
              </a:ext>
            </a:extLst>
          </p:cNvPr>
          <p:cNvPicPr>
            <a:picLocks noChangeAspect="1"/>
          </p:cNvPicPr>
          <p:nvPr/>
        </p:nvPicPr>
        <p:blipFill>
          <a:blip r:embed="rId5"/>
          <a:stretch>
            <a:fillRect/>
          </a:stretch>
        </p:blipFill>
        <p:spPr>
          <a:xfrm>
            <a:off x="12563339" y="7772381"/>
            <a:ext cx="1943371" cy="38839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84384" y="616268"/>
            <a:ext cx="5675709" cy="661749"/>
          </a:xfrm>
          <a:prstGeom prst="rect">
            <a:avLst/>
          </a:prstGeom>
          <a:noFill/>
          <a:ln/>
        </p:spPr>
        <p:txBody>
          <a:bodyPr wrap="none" lIns="0" tIns="0" rIns="0" bIns="0" rtlCol="0" anchor="t"/>
          <a:lstStyle/>
          <a:p>
            <a:pPr marL="0" indent="0" algn="l">
              <a:lnSpc>
                <a:spcPts val="5200"/>
              </a:lnSpc>
              <a:buNone/>
            </a:pPr>
            <a:r>
              <a:rPr lang="en-US" sz="4150" b="1" dirty="0">
                <a:solidFill>
                  <a:srgbClr val="000000"/>
                </a:solidFill>
                <a:latin typeface="Petrona Bold" pitchFamily="34" charset="0"/>
                <a:ea typeface="Petrona Bold" pitchFamily="34" charset="-122"/>
                <a:cs typeface="Petrona Bold" pitchFamily="34" charset="-120"/>
              </a:rPr>
              <a:t>Dataset &amp; Environment</a:t>
            </a:r>
            <a:endParaRPr lang="en-US" sz="4150" dirty="0"/>
          </a:p>
        </p:txBody>
      </p:sp>
      <p:sp>
        <p:nvSpPr>
          <p:cNvPr id="3" name="Text 1"/>
          <p:cNvSpPr/>
          <p:nvPr/>
        </p:nvSpPr>
        <p:spPr>
          <a:xfrm>
            <a:off x="784384" y="1782247"/>
            <a:ext cx="3176945" cy="397073"/>
          </a:xfrm>
          <a:prstGeom prst="rect">
            <a:avLst/>
          </a:prstGeom>
          <a:noFill/>
          <a:ln/>
        </p:spPr>
        <p:txBody>
          <a:bodyPr wrap="none" lIns="0" tIns="0" rIns="0" bIns="0" rtlCol="0" anchor="t"/>
          <a:lstStyle/>
          <a:p>
            <a:pPr marL="0" indent="0" algn="l">
              <a:lnSpc>
                <a:spcPts val="3100"/>
              </a:lnSpc>
              <a:buNone/>
            </a:pPr>
            <a:r>
              <a:rPr lang="en-US" sz="2500" b="1" dirty="0">
                <a:solidFill>
                  <a:srgbClr val="000000"/>
                </a:solidFill>
                <a:latin typeface="Petrona Bold" pitchFamily="34" charset="0"/>
                <a:ea typeface="Petrona Bold" pitchFamily="34" charset="-122"/>
                <a:cs typeface="Petrona Bold" pitchFamily="34" charset="-120"/>
              </a:rPr>
              <a:t>Data Specifications</a:t>
            </a:r>
            <a:endParaRPr lang="en-US" sz="2500" dirty="0"/>
          </a:p>
        </p:txBody>
      </p:sp>
      <p:sp>
        <p:nvSpPr>
          <p:cNvPr id="4" name="Text 2"/>
          <p:cNvSpPr/>
          <p:nvPr/>
        </p:nvSpPr>
        <p:spPr>
          <a:xfrm>
            <a:off x="784384" y="2381012"/>
            <a:ext cx="6284833" cy="322659"/>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Data: 5 years OHLCV</a:t>
            </a:r>
            <a:endParaRPr lang="en-US" sz="1550" dirty="0"/>
          </a:p>
        </p:txBody>
      </p:sp>
      <p:sp>
        <p:nvSpPr>
          <p:cNvPr id="5" name="Text 3"/>
          <p:cNvSpPr/>
          <p:nvPr/>
        </p:nvSpPr>
        <p:spPr>
          <a:xfrm>
            <a:off x="784384" y="2774156"/>
            <a:ext cx="6284833" cy="322659"/>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Features: SMA(5,10), volatility, returns</a:t>
            </a:r>
            <a:endParaRPr lang="en-US" sz="1550" dirty="0"/>
          </a:p>
        </p:txBody>
      </p:sp>
      <p:sp>
        <p:nvSpPr>
          <p:cNvPr id="6" name="Text 4"/>
          <p:cNvSpPr/>
          <p:nvPr/>
        </p:nvSpPr>
        <p:spPr>
          <a:xfrm>
            <a:off x="784384" y="3167301"/>
            <a:ext cx="6284833" cy="322659"/>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Sliding window: 30-step sequences</a:t>
            </a:r>
            <a:endParaRPr lang="en-US" sz="1550" dirty="0"/>
          </a:p>
        </p:txBody>
      </p:sp>
      <p:sp>
        <p:nvSpPr>
          <p:cNvPr id="7" name="Text 5"/>
          <p:cNvSpPr/>
          <p:nvPr/>
        </p:nvSpPr>
        <p:spPr>
          <a:xfrm>
            <a:off x="784384" y="3691652"/>
            <a:ext cx="3176945" cy="397073"/>
          </a:xfrm>
          <a:prstGeom prst="rect">
            <a:avLst/>
          </a:prstGeom>
          <a:noFill/>
          <a:ln/>
        </p:spPr>
        <p:txBody>
          <a:bodyPr wrap="none" lIns="0" tIns="0" rIns="0" bIns="0" rtlCol="0" anchor="t"/>
          <a:lstStyle/>
          <a:p>
            <a:pPr marL="0" indent="0" algn="l">
              <a:lnSpc>
                <a:spcPts val="3100"/>
              </a:lnSpc>
              <a:buNone/>
            </a:pPr>
            <a:r>
              <a:rPr lang="en-US" sz="2500" b="1" dirty="0">
                <a:solidFill>
                  <a:srgbClr val="000000"/>
                </a:solidFill>
                <a:latin typeface="Petrona Bold" pitchFamily="34" charset="0"/>
                <a:ea typeface="Petrona Bold" pitchFamily="34" charset="-122"/>
                <a:cs typeface="Petrona Bold" pitchFamily="34" charset="-120"/>
              </a:rPr>
              <a:t>Trading Mechanics</a:t>
            </a:r>
            <a:endParaRPr lang="en-US" sz="2500" dirty="0"/>
          </a:p>
        </p:txBody>
      </p:sp>
      <p:sp>
        <p:nvSpPr>
          <p:cNvPr id="8" name="Text 6"/>
          <p:cNvSpPr/>
          <p:nvPr/>
        </p:nvSpPr>
        <p:spPr>
          <a:xfrm>
            <a:off x="784384" y="4290417"/>
            <a:ext cx="6284833" cy="322659"/>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Actions: Hold / Buy / Sell</a:t>
            </a:r>
            <a:endParaRPr lang="en-US" sz="1550" dirty="0"/>
          </a:p>
        </p:txBody>
      </p:sp>
      <p:sp>
        <p:nvSpPr>
          <p:cNvPr id="9" name="Text 7"/>
          <p:cNvSpPr/>
          <p:nvPr/>
        </p:nvSpPr>
        <p:spPr>
          <a:xfrm>
            <a:off x="784384" y="4683562"/>
            <a:ext cx="6284833" cy="322659"/>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Reward: portfolio value change</a:t>
            </a:r>
            <a:endParaRPr lang="en-US" sz="1550" dirty="0"/>
          </a:p>
        </p:txBody>
      </p:sp>
      <p:sp>
        <p:nvSpPr>
          <p:cNvPr id="10" name="Text 8"/>
          <p:cNvSpPr/>
          <p:nvPr/>
        </p:nvSpPr>
        <p:spPr>
          <a:xfrm>
            <a:off x="784384" y="5076706"/>
            <a:ext cx="6284833" cy="322659"/>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Transaction cost: 0.1%</a:t>
            </a:r>
            <a:endParaRPr lang="en-US" sz="1550" dirty="0"/>
          </a:p>
        </p:txBody>
      </p:sp>
      <p:pic>
        <p:nvPicPr>
          <p:cNvPr id="11" name="Image 0" descr="preencoded.png"/>
          <p:cNvPicPr>
            <a:picLocks noChangeAspect="1"/>
          </p:cNvPicPr>
          <p:nvPr/>
        </p:nvPicPr>
        <p:blipFill>
          <a:blip r:embed="rId3"/>
          <a:stretch>
            <a:fillRect/>
          </a:stretch>
        </p:blipFill>
        <p:spPr>
          <a:xfrm>
            <a:off x="7568803" y="1807369"/>
            <a:ext cx="5656302" cy="5656302"/>
          </a:xfrm>
          <a:prstGeom prst="rect">
            <a:avLst/>
          </a:prstGeom>
        </p:spPr>
      </p:pic>
      <p:pic>
        <p:nvPicPr>
          <p:cNvPr id="12" name="Picture 11">
            <a:extLst>
              <a:ext uri="{FF2B5EF4-FFF2-40B4-BE49-F238E27FC236}">
                <a16:creationId xmlns:a16="http://schemas.microsoft.com/office/drawing/2014/main" id="{F2EAEC78-F841-620A-EBAC-717E2523F69A}"/>
              </a:ext>
            </a:extLst>
          </p:cNvPr>
          <p:cNvPicPr>
            <a:picLocks noChangeAspect="1"/>
          </p:cNvPicPr>
          <p:nvPr/>
        </p:nvPicPr>
        <p:blipFill>
          <a:blip r:embed="rId4"/>
          <a:stretch>
            <a:fillRect/>
          </a:stretch>
        </p:blipFill>
        <p:spPr>
          <a:xfrm>
            <a:off x="12563339" y="7772381"/>
            <a:ext cx="1943371" cy="38839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832015"/>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Model &amp; Training</a:t>
            </a:r>
            <a:endParaRPr lang="en-US" sz="4650" dirty="0"/>
          </a:p>
        </p:txBody>
      </p:sp>
      <p:sp>
        <p:nvSpPr>
          <p:cNvPr id="3" name="Text 1"/>
          <p:cNvSpPr/>
          <p:nvPr/>
        </p:nvSpPr>
        <p:spPr>
          <a:xfrm>
            <a:off x="793790" y="302990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Petrona Light" pitchFamily="34" charset="0"/>
                <a:ea typeface="Petrona Light" pitchFamily="34" charset="-122"/>
                <a:cs typeface="Petrona Light" pitchFamily="34" charset="-120"/>
              </a:rPr>
              <a:t>01</a:t>
            </a:r>
            <a:endParaRPr lang="en-US" sz="1750" dirty="0"/>
          </a:p>
        </p:txBody>
      </p:sp>
      <p:sp>
        <p:nvSpPr>
          <p:cNvPr id="4" name="Shape 2"/>
          <p:cNvSpPr/>
          <p:nvPr/>
        </p:nvSpPr>
        <p:spPr>
          <a:xfrm>
            <a:off x="793790" y="3384947"/>
            <a:ext cx="4196358" cy="30480"/>
          </a:xfrm>
          <a:prstGeom prst="rect">
            <a:avLst/>
          </a:prstGeom>
          <a:solidFill>
            <a:srgbClr val="007EBD"/>
          </a:solidFill>
          <a:ln/>
        </p:spPr>
      </p:sp>
      <p:sp>
        <p:nvSpPr>
          <p:cNvPr id="5" name="Text 3"/>
          <p:cNvSpPr/>
          <p:nvPr/>
        </p:nvSpPr>
        <p:spPr>
          <a:xfrm>
            <a:off x="793790" y="3559254"/>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Network Architecture</a:t>
            </a:r>
            <a:endParaRPr lang="en-US" sz="2300" dirty="0"/>
          </a:p>
        </p:txBody>
      </p:sp>
      <p:sp>
        <p:nvSpPr>
          <p:cNvPr id="6" name="Text 4"/>
          <p:cNvSpPr/>
          <p:nvPr/>
        </p:nvSpPr>
        <p:spPr>
          <a:xfrm>
            <a:off x="793790" y="4067413"/>
            <a:ext cx="4196358"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MLP: 512 → 256 → 3 outputs</a:t>
            </a:r>
            <a:endParaRPr lang="en-US" sz="1750" dirty="0"/>
          </a:p>
        </p:txBody>
      </p:sp>
      <p:sp>
        <p:nvSpPr>
          <p:cNvPr id="7" name="Text 5"/>
          <p:cNvSpPr/>
          <p:nvPr/>
        </p:nvSpPr>
        <p:spPr>
          <a:xfrm>
            <a:off x="5216962" y="302990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Petrona Light" pitchFamily="34" charset="0"/>
                <a:ea typeface="Petrona Light" pitchFamily="34" charset="-122"/>
                <a:cs typeface="Petrona Light" pitchFamily="34" charset="-120"/>
              </a:rPr>
              <a:t>02</a:t>
            </a:r>
            <a:endParaRPr lang="en-US" sz="1750" dirty="0"/>
          </a:p>
        </p:txBody>
      </p:sp>
      <p:sp>
        <p:nvSpPr>
          <p:cNvPr id="8" name="Shape 6"/>
          <p:cNvSpPr/>
          <p:nvPr/>
        </p:nvSpPr>
        <p:spPr>
          <a:xfrm>
            <a:off x="5216962" y="3384947"/>
            <a:ext cx="4196358" cy="30480"/>
          </a:xfrm>
          <a:prstGeom prst="rect">
            <a:avLst/>
          </a:prstGeom>
          <a:solidFill>
            <a:srgbClr val="007EBD"/>
          </a:solidFill>
          <a:ln/>
        </p:spPr>
      </p:sp>
      <p:sp>
        <p:nvSpPr>
          <p:cNvPr id="9" name="Text 7"/>
          <p:cNvSpPr/>
          <p:nvPr/>
        </p:nvSpPr>
        <p:spPr>
          <a:xfrm>
            <a:off x="5216962" y="3559254"/>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Hyperparameters</a:t>
            </a:r>
            <a:endParaRPr lang="en-US" sz="2300" dirty="0"/>
          </a:p>
        </p:txBody>
      </p:sp>
      <p:sp>
        <p:nvSpPr>
          <p:cNvPr id="10" name="Text 8"/>
          <p:cNvSpPr/>
          <p:nvPr/>
        </p:nvSpPr>
        <p:spPr>
          <a:xfrm>
            <a:off x="5216962" y="4067413"/>
            <a:ext cx="4196358"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γ = 0.99, Adam optimizer</a:t>
            </a:r>
            <a:endParaRPr lang="en-US" sz="1750" dirty="0"/>
          </a:p>
        </p:txBody>
      </p:sp>
      <p:sp>
        <p:nvSpPr>
          <p:cNvPr id="11" name="Text 9"/>
          <p:cNvSpPr/>
          <p:nvPr/>
        </p:nvSpPr>
        <p:spPr>
          <a:xfrm>
            <a:off x="9640133" y="3029902"/>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Petrona Light" pitchFamily="34" charset="0"/>
                <a:ea typeface="Petrona Light" pitchFamily="34" charset="-122"/>
                <a:cs typeface="Petrona Light" pitchFamily="34" charset="-120"/>
              </a:rPr>
              <a:t>03</a:t>
            </a:r>
            <a:endParaRPr lang="en-US" sz="1750" dirty="0"/>
          </a:p>
        </p:txBody>
      </p:sp>
      <p:sp>
        <p:nvSpPr>
          <p:cNvPr id="12" name="Shape 10"/>
          <p:cNvSpPr/>
          <p:nvPr/>
        </p:nvSpPr>
        <p:spPr>
          <a:xfrm>
            <a:off x="9640133" y="3384947"/>
            <a:ext cx="4196358" cy="30480"/>
          </a:xfrm>
          <a:prstGeom prst="rect">
            <a:avLst/>
          </a:prstGeom>
          <a:solidFill>
            <a:srgbClr val="007EBD"/>
          </a:solidFill>
          <a:ln/>
        </p:spPr>
      </p:sp>
      <p:sp>
        <p:nvSpPr>
          <p:cNvPr id="13" name="Text 11"/>
          <p:cNvSpPr/>
          <p:nvPr/>
        </p:nvSpPr>
        <p:spPr>
          <a:xfrm>
            <a:off x="9640133" y="3559254"/>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Memory Buffer</a:t>
            </a:r>
            <a:endParaRPr lang="en-US" sz="2300" dirty="0"/>
          </a:p>
        </p:txBody>
      </p:sp>
      <p:sp>
        <p:nvSpPr>
          <p:cNvPr id="14" name="Text 12"/>
          <p:cNvSpPr/>
          <p:nvPr/>
        </p:nvSpPr>
        <p:spPr>
          <a:xfrm>
            <a:off x="9640133" y="4067413"/>
            <a:ext cx="4196358"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Replay buffer: 100k</a:t>
            </a:r>
            <a:endParaRPr lang="en-US" sz="1750" dirty="0"/>
          </a:p>
        </p:txBody>
      </p:sp>
      <p:sp>
        <p:nvSpPr>
          <p:cNvPr id="15" name="Text 13"/>
          <p:cNvSpPr/>
          <p:nvPr/>
        </p:nvSpPr>
        <p:spPr>
          <a:xfrm>
            <a:off x="793790" y="482715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Petrona Light" pitchFamily="34" charset="0"/>
                <a:ea typeface="Petrona Light" pitchFamily="34" charset="-122"/>
                <a:cs typeface="Petrona Light" pitchFamily="34" charset="-120"/>
              </a:rPr>
              <a:t>04</a:t>
            </a:r>
            <a:endParaRPr lang="en-US" sz="1750" dirty="0"/>
          </a:p>
        </p:txBody>
      </p:sp>
      <p:sp>
        <p:nvSpPr>
          <p:cNvPr id="16" name="Shape 14"/>
          <p:cNvSpPr/>
          <p:nvPr/>
        </p:nvSpPr>
        <p:spPr>
          <a:xfrm>
            <a:off x="793790" y="5182195"/>
            <a:ext cx="6407944" cy="30480"/>
          </a:xfrm>
          <a:prstGeom prst="rect">
            <a:avLst/>
          </a:prstGeom>
          <a:solidFill>
            <a:srgbClr val="007EBD"/>
          </a:solidFill>
          <a:ln/>
        </p:spPr>
      </p:sp>
      <p:sp>
        <p:nvSpPr>
          <p:cNvPr id="17" name="Text 15"/>
          <p:cNvSpPr/>
          <p:nvPr/>
        </p:nvSpPr>
        <p:spPr>
          <a:xfrm>
            <a:off x="793790" y="5356503"/>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Target Updates</a:t>
            </a:r>
            <a:endParaRPr lang="en-US" sz="2300" dirty="0"/>
          </a:p>
        </p:txBody>
      </p:sp>
      <p:sp>
        <p:nvSpPr>
          <p:cNvPr id="18" name="Text 16"/>
          <p:cNvSpPr/>
          <p:nvPr/>
        </p:nvSpPr>
        <p:spPr>
          <a:xfrm>
            <a:off x="793790" y="5864662"/>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Target network update: every 1,000 steps</a:t>
            </a:r>
            <a:endParaRPr lang="en-US" sz="1750" dirty="0"/>
          </a:p>
        </p:txBody>
      </p:sp>
      <p:sp>
        <p:nvSpPr>
          <p:cNvPr id="19" name="Text 17"/>
          <p:cNvSpPr/>
          <p:nvPr/>
        </p:nvSpPr>
        <p:spPr>
          <a:xfrm>
            <a:off x="7428548" y="482715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Petrona Light" pitchFamily="34" charset="0"/>
                <a:ea typeface="Petrona Light" pitchFamily="34" charset="-122"/>
                <a:cs typeface="Petrona Light" pitchFamily="34" charset="-120"/>
              </a:rPr>
              <a:t>05</a:t>
            </a:r>
            <a:endParaRPr lang="en-US" sz="1750" dirty="0"/>
          </a:p>
        </p:txBody>
      </p:sp>
      <p:sp>
        <p:nvSpPr>
          <p:cNvPr id="20" name="Shape 18"/>
          <p:cNvSpPr/>
          <p:nvPr/>
        </p:nvSpPr>
        <p:spPr>
          <a:xfrm>
            <a:off x="7428548" y="5182195"/>
            <a:ext cx="6407944" cy="30480"/>
          </a:xfrm>
          <a:prstGeom prst="rect">
            <a:avLst/>
          </a:prstGeom>
          <a:solidFill>
            <a:srgbClr val="007EBD"/>
          </a:solidFill>
          <a:ln/>
        </p:spPr>
      </p:sp>
      <p:sp>
        <p:nvSpPr>
          <p:cNvPr id="21" name="Text 19"/>
          <p:cNvSpPr/>
          <p:nvPr/>
        </p:nvSpPr>
        <p:spPr>
          <a:xfrm>
            <a:off x="7428548" y="5356503"/>
            <a:ext cx="2977039" cy="372070"/>
          </a:xfrm>
          <a:prstGeom prst="rect">
            <a:avLst/>
          </a:prstGeom>
          <a:noFill/>
          <a:ln/>
        </p:spPr>
        <p:txBody>
          <a:bodyPr wrap="none" lIns="0" tIns="0" rIns="0" bIns="0" rtlCol="0" anchor="t"/>
          <a:lstStyle/>
          <a:p>
            <a:pPr marL="0" indent="0" algn="l">
              <a:lnSpc>
                <a:spcPts val="2900"/>
              </a:lnSpc>
              <a:buNone/>
            </a:pPr>
            <a:r>
              <a:rPr lang="en-US" sz="2300" b="1" dirty="0">
                <a:solidFill>
                  <a:srgbClr val="272525"/>
                </a:solidFill>
                <a:latin typeface="Petrona Bold" pitchFamily="34" charset="0"/>
                <a:ea typeface="Petrona Bold" pitchFamily="34" charset="-122"/>
                <a:cs typeface="Petrona Bold" pitchFamily="34" charset="-120"/>
              </a:rPr>
              <a:t>Training Duration</a:t>
            </a:r>
            <a:endParaRPr lang="en-US" sz="2300" dirty="0"/>
          </a:p>
        </p:txBody>
      </p:sp>
      <p:sp>
        <p:nvSpPr>
          <p:cNvPr id="22" name="Text 20"/>
          <p:cNvSpPr/>
          <p:nvPr/>
        </p:nvSpPr>
        <p:spPr>
          <a:xfrm>
            <a:off x="7428548" y="5864662"/>
            <a:ext cx="640794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Episodes: 150</a:t>
            </a:r>
            <a:endParaRPr lang="en-US" sz="1750" dirty="0"/>
          </a:p>
        </p:txBody>
      </p:sp>
      <p:pic>
        <p:nvPicPr>
          <p:cNvPr id="23" name="Picture 22">
            <a:extLst>
              <a:ext uri="{FF2B5EF4-FFF2-40B4-BE49-F238E27FC236}">
                <a16:creationId xmlns:a16="http://schemas.microsoft.com/office/drawing/2014/main" id="{16132634-0A7B-5974-4ED0-172993C3FE6F}"/>
              </a:ext>
            </a:extLst>
          </p:cNvPr>
          <p:cNvPicPr>
            <a:picLocks noChangeAspect="1"/>
          </p:cNvPicPr>
          <p:nvPr/>
        </p:nvPicPr>
        <p:blipFill>
          <a:blip r:embed="rId3"/>
          <a:stretch>
            <a:fillRect/>
          </a:stretch>
        </p:blipFill>
        <p:spPr>
          <a:xfrm>
            <a:off x="12563339" y="7772381"/>
            <a:ext cx="1943371" cy="38839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769858"/>
            <a:ext cx="6335911"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Performance &amp; Metrics</a:t>
            </a:r>
            <a:endParaRPr lang="en-US" sz="4650" dirty="0"/>
          </a:p>
        </p:txBody>
      </p:sp>
      <p:sp>
        <p:nvSpPr>
          <p:cNvPr id="3" name="Text 1"/>
          <p:cNvSpPr/>
          <p:nvPr/>
        </p:nvSpPr>
        <p:spPr>
          <a:xfrm>
            <a:off x="793790" y="1967746"/>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Show graphs &amp; metrics:</a:t>
            </a:r>
            <a:endParaRPr lang="en-US" sz="1750" dirty="0"/>
          </a:p>
        </p:txBody>
      </p:sp>
      <p:sp>
        <p:nvSpPr>
          <p:cNvPr id="4" name="Text 2"/>
          <p:cNvSpPr/>
          <p:nvPr/>
        </p:nvSpPr>
        <p:spPr>
          <a:xfrm>
            <a:off x="793790" y="2699147"/>
            <a:ext cx="4158615"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Petrona Bold" pitchFamily="34" charset="0"/>
                <a:ea typeface="Petrona Bold" pitchFamily="34" charset="-122"/>
                <a:cs typeface="Petrona Bold" pitchFamily="34" charset="-120"/>
              </a:rPr>
              <a:t>+25.4%</a:t>
            </a:r>
            <a:endParaRPr lang="en-US" sz="5850" dirty="0"/>
          </a:p>
        </p:txBody>
      </p:sp>
      <p:sp>
        <p:nvSpPr>
          <p:cNvPr id="5" name="Text 3"/>
          <p:cNvSpPr/>
          <p:nvPr/>
        </p:nvSpPr>
        <p:spPr>
          <a:xfrm>
            <a:off x="1384578" y="3730942"/>
            <a:ext cx="2977039" cy="372070"/>
          </a:xfrm>
          <a:prstGeom prst="rect">
            <a:avLst/>
          </a:prstGeom>
          <a:noFill/>
          <a:ln/>
        </p:spPr>
        <p:txBody>
          <a:bodyPr wrap="none" lIns="0" tIns="0" rIns="0" bIns="0" rtlCol="0" anchor="t"/>
          <a:lstStyle/>
          <a:p>
            <a:pPr marL="0" indent="0" algn="ctr">
              <a:lnSpc>
                <a:spcPts val="2900"/>
              </a:lnSpc>
              <a:buNone/>
            </a:pPr>
            <a:r>
              <a:rPr lang="en-US" sz="2300" b="1" dirty="0">
                <a:solidFill>
                  <a:srgbClr val="272525"/>
                </a:solidFill>
                <a:latin typeface="Petrona Bold" pitchFamily="34" charset="0"/>
                <a:ea typeface="Petrona Bold" pitchFamily="34" charset="-122"/>
                <a:cs typeface="Petrona Bold" pitchFamily="34" charset="-120"/>
              </a:rPr>
              <a:t>Return (AAPL)</a:t>
            </a:r>
            <a:endParaRPr lang="en-US" sz="2300" dirty="0"/>
          </a:p>
        </p:txBody>
      </p:sp>
      <p:sp>
        <p:nvSpPr>
          <p:cNvPr id="6" name="Text 4"/>
          <p:cNvSpPr/>
          <p:nvPr/>
        </p:nvSpPr>
        <p:spPr>
          <a:xfrm>
            <a:off x="5235893" y="2699147"/>
            <a:ext cx="4158615"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Petrona Bold" pitchFamily="34" charset="0"/>
                <a:ea typeface="Petrona Bold" pitchFamily="34" charset="-122"/>
                <a:cs typeface="Petrona Bold" pitchFamily="34" charset="-120"/>
              </a:rPr>
              <a:t>1.45</a:t>
            </a:r>
            <a:endParaRPr lang="en-US" sz="5850" dirty="0"/>
          </a:p>
        </p:txBody>
      </p:sp>
      <p:sp>
        <p:nvSpPr>
          <p:cNvPr id="7" name="Text 5"/>
          <p:cNvSpPr/>
          <p:nvPr/>
        </p:nvSpPr>
        <p:spPr>
          <a:xfrm>
            <a:off x="5826681" y="3730942"/>
            <a:ext cx="2977039" cy="372070"/>
          </a:xfrm>
          <a:prstGeom prst="rect">
            <a:avLst/>
          </a:prstGeom>
          <a:noFill/>
          <a:ln/>
        </p:spPr>
        <p:txBody>
          <a:bodyPr wrap="none" lIns="0" tIns="0" rIns="0" bIns="0" rtlCol="0" anchor="t"/>
          <a:lstStyle/>
          <a:p>
            <a:pPr marL="0" indent="0" algn="ctr">
              <a:lnSpc>
                <a:spcPts val="2900"/>
              </a:lnSpc>
              <a:buNone/>
            </a:pPr>
            <a:r>
              <a:rPr lang="en-US" sz="2300" b="1" dirty="0">
                <a:solidFill>
                  <a:srgbClr val="272525"/>
                </a:solidFill>
                <a:latin typeface="Petrona Bold" pitchFamily="34" charset="0"/>
                <a:ea typeface="Petrona Bold" pitchFamily="34" charset="-122"/>
                <a:cs typeface="Petrona Bold" pitchFamily="34" charset="-120"/>
              </a:rPr>
              <a:t>Sharpe Ratio</a:t>
            </a:r>
            <a:endParaRPr lang="en-US" sz="2300" dirty="0"/>
          </a:p>
        </p:txBody>
      </p:sp>
      <p:sp>
        <p:nvSpPr>
          <p:cNvPr id="8" name="Text 6"/>
          <p:cNvSpPr/>
          <p:nvPr/>
        </p:nvSpPr>
        <p:spPr>
          <a:xfrm>
            <a:off x="9677995" y="2699147"/>
            <a:ext cx="4158615"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Petrona Bold" pitchFamily="34" charset="0"/>
                <a:ea typeface="Petrona Bold" pitchFamily="34" charset="-122"/>
                <a:cs typeface="Petrona Bold" pitchFamily="34" charset="-120"/>
              </a:rPr>
              <a:t>58%</a:t>
            </a:r>
            <a:endParaRPr lang="en-US" sz="5850" dirty="0"/>
          </a:p>
        </p:txBody>
      </p:sp>
      <p:sp>
        <p:nvSpPr>
          <p:cNvPr id="9" name="Text 7"/>
          <p:cNvSpPr/>
          <p:nvPr/>
        </p:nvSpPr>
        <p:spPr>
          <a:xfrm>
            <a:off x="10268783" y="3730942"/>
            <a:ext cx="2977039" cy="372070"/>
          </a:xfrm>
          <a:prstGeom prst="rect">
            <a:avLst/>
          </a:prstGeom>
          <a:noFill/>
          <a:ln/>
        </p:spPr>
        <p:txBody>
          <a:bodyPr wrap="none" lIns="0" tIns="0" rIns="0" bIns="0" rtlCol="0" anchor="t"/>
          <a:lstStyle/>
          <a:p>
            <a:pPr marL="0" indent="0" algn="ctr">
              <a:lnSpc>
                <a:spcPts val="2900"/>
              </a:lnSpc>
              <a:buNone/>
            </a:pPr>
            <a:r>
              <a:rPr lang="en-US" sz="2300" b="1" dirty="0">
                <a:solidFill>
                  <a:srgbClr val="272525"/>
                </a:solidFill>
                <a:latin typeface="Petrona Bold" pitchFamily="34" charset="0"/>
                <a:ea typeface="Petrona Bold" pitchFamily="34" charset="-122"/>
                <a:cs typeface="Petrona Bold" pitchFamily="34" charset="-120"/>
              </a:rPr>
              <a:t>Win Rate</a:t>
            </a:r>
            <a:endParaRPr lang="en-US" sz="2300" dirty="0"/>
          </a:p>
        </p:txBody>
      </p:sp>
      <p:sp>
        <p:nvSpPr>
          <p:cNvPr id="10" name="Text 8"/>
          <p:cNvSpPr/>
          <p:nvPr/>
        </p:nvSpPr>
        <p:spPr>
          <a:xfrm>
            <a:off x="793790" y="4358164"/>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Return, Sharpe Ratio, Max Drawdown, Win Rate</a:t>
            </a:r>
            <a:endParaRPr lang="en-US" sz="1750" dirty="0"/>
          </a:p>
        </p:txBody>
      </p:sp>
      <p:sp>
        <p:nvSpPr>
          <p:cNvPr id="11" name="Text 9"/>
          <p:cNvSpPr/>
          <p:nvPr/>
        </p:nvSpPr>
        <p:spPr>
          <a:xfrm>
            <a:off x="793790" y="4976217"/>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Example (AAPL):</a:t>
            </a:r>
            <a:endParaRPr lang="en-US" sz="1750" dirty="0"/>
          </a:p>
        </p:txBody>
      </p:sp>
      <p:sp>
        <p:nvSpPr>
          <p:cNvPr id="12" name="Text 10"/>
          <p:cNvSpPr/>
          <p:nvPr/>
        </p:nvSpPr>
        <p:spPr>
          <a:xfrm>
            <a:off x="793790" y="559427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+25.4% return</a:t>
            </a:r>
            <a:endParaRPr lang="en-US" sz="1750" dirty="0"/>
          </a:p>
        </p:txBody>
      </p:sp>
      <p:sp>
        <p:nvSpPr>
          <p:cNvPr id="13" name="Text 11"/>
          <p:cNvSpPr/>
          <p:nvPr/>
        </p:nvSpPr>
        <p:spPr>
          <a:xfrm>
            <a:off x="793790" y="603646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Sharpe 1.45</a:t>
            </a:r>
            <a:endParaRPr lang="en-US" sz="1750" dirty="0"/>
          </a:p>
        </p:txBody>
      </p:sp>
      <p:sp>
        <p:nvSpPr>
          <p:cNvPr id="14" name="Text 12"/>
          <p:cNvSpPr/>
          <p:nvPr/>
        </p:nvSpPr>
        <p:spPr>
          <a:xfrm>
            <a:off x="793790" y="647866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58% win rate</a:t>
            </a:r>
            <a:endParaRPr lang="en-US" sz="1750" dirty="0"/>
          </a:p>
        </p:txBody>
      </p:sp>
      <p:sp>
        <p:nvSpPr>
          <p:cNvPr id="15" name="Text 13"/>
          <p:cNvSpPr/>
          <p:nvPr/>
        </p:nvSpPr>
        <p:spPr>
          <a:xfrm>
            <a:off x="793790" y="7096720"/>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Results highlight adaptability vs naive strategies</a:t>
            </a:r>
            <a:endParaRPr lang="en-US" sz="1750" dirty="0"/>
          </a:p>
        </p:txBody>
      </p:sp>
      <p:pic>
        <p:nvPicPr>
          <p:cNvPr id="16" name="Picture 15">
            <a:extLst>
              <a:ext uri="{FF2B5EF4-FFF2-40B4-BE49-F238E27FC236}">
                <a16:creationId xmlns:a16="http://schemas.microsoft.com/office/drawing/2014/main" id="{9650B9A9-75F6-BD9A-FA8C-53F8AC3FAC0D}"/>
              </a:ext>
            </a:extLst>
          </p:cNvPr>
          <p:cNvPicPr>
            <a:picLocks noChangeAspect="1"/>
          </p:cNvPicPr>
          <p:nvPr/>
        </p:nvPicPr>
        <p:blipFill>
          <a:blip r:embed="rId3"/>
          <a:stretch>
            <a:fillRect/>
          </a:stretch>
        </p:blipFill>
        <p:spPr>
          <a:xfrm>
            <a:off x="12563339" y="7781906"/>
            <a:ext cx="1943371" cy="38839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532</Words>
  <Application>Microsoft Office PowerPoint</Application>
  <PresentationFormat>Custom</PresentationFormat>
  <Paragraphs>114</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Petrona Bold</vt:lpstr>
      <vt:lpstr>Calibri</vt:lpstr>
      <vt:lpstr>Inter</vt:lpstr>
      <vt:lpstr>Petrona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Ayushmaan Naruka</cp:lastModifiedBy>
  <cp:revision>2</cp:revision>
  <dcterms:created xsi:type="dcterms:W3CDTF">2025-11-23T06:18:02Z</dcterms:created>
  <dcterms:modified xsi:type="dcterms:W3CDTF">2025-11-23T06:20:18Z</dcterms:modified>
</cp:coreProperties>
</file>